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709" r:id="rId1"/>
  </p:sldMasterIdLst>
  <p:notesMasterIdLst>
    <p:notesMasterId r:id="rId50"/>
  </p:notesMasterIdLst>
  <p:sldIdLst>
    <p:sldId id="866" r:id="rId2"/>
    <p:sldId id="868" r:id="rId3"/>
    <p:sldId id="754" r:id="rId4"/>
    <p:sldId id="825" r:id="rId5"/>
    <p:sldId id="822" r:id="rId6"/>
    <p:sldId id="820" r:id="rId7"/>
    <p:sldId id="823" r:id="rId8"/>
    <p:sldId id="826" r:id="rId9"/>
    <p:sldId id="842" r:id="rId10"/>
    <p:sldId id="832" r:id="rId11"/>
    <p:sldId id="553" r:id="rId12"/>
    <p:sldId id="828" r:id="rId13"/>
    <p:sldId id="827" r:id="rId14"/>
    <p:sldId id="878" r:id="rId15"/>
    <p:sldId id="886" r:id="rId16"/>
    <p:sldId id="898" r:id="rId17"/>
    <p:sldId id="847" r:id="rId18"/>
    <p:sldId id="848" r:id="rId19"/>
    <p:sldId id="850" r:id="rId20"/>
    <p:sldId id="851" r:id="rId21"/>
    <p:sldId id="840" r:id="rId22"/>
    <p:sldId id="853" r:id="rId23"/>
    <p:sldId id="856" r:id="rId24"/>
    <p:sldId id="887" r:id="rId25"/>
    <p:sldId id="888" r:id="rId26"/>
    <p:sldId id="864" r:id="rId27"/>
    <p:sldId id="863" r:id="rId28"/>
    <p:sldId id="892" r:id="rId29"/>
    <p:sldId id="870" r:id="rId30"/>
    <p:sldId id="867" r:id="rId31"/>
    <p:sldId id="894" r:id="rId32"/>
    <p:sldId id="897" r:id="rId33"/>
    <p:sldId id="834" r:id="rId34"/>
    <p:sldId id="831" r:id="rId35"/>
    <p:sldId id="893" r:id="rId36"/>
    <p:sldId id="891" r:id="rId37"/>
    <p:sldId id="857" r:id="rId38"/>
    <p:sldId id="890" r:id="rId39"/>
    <p:sldId id="895" r:id="rId40"/>
    <p:sldId id="896" r:id="rId41"/>
    <p:sldId id="865" r:id="rId42"/>
    <p:sldId id="294" r:id="rId43"/>
    <p:sldId id="829" r:id="rId44"/>
    <p:sldId id="852" r:id="rId45"/>
    <p:sldId id="837" r:id="rId46"/>
    <p:sldId id="838" r:id="rId47"/>
    <p:sldId id="854" r:id="rId48"/>
    <p:sldId id="881" r:id="rId49"/>
  </p:sldIdLst>
  <p:sldSz cx="9906000" cy="6858000" type="A4"/>
  <p:notesSz cx="6807200" cy="9939338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에스코어 드림 8 Heavy" panose="020B0903030302020204" pitchFamily="34" charset="-127"/>
      <p:bold r:id="rId55"/>
    </p:embeddedFont>
    <p:embeddedFont>
      <p:font typeface="에스코어 드림 7 ExtraBold" panose="020B0803030302020204" pitchFamily="34" charset="-127"/>
      <p:bold r:id="rId56"/>
    </p:embeddedFont>
    <p:embeddedFont>
      <p:font typeface="Calibri Light" panose="020F0302020204030204" pitchFamily="34" charset="0"/>
      <p:regular r:id="rId57"/>
      <p:italic r:id="rId58"/>
    </p:embeddedFont>
    <p:embeddedFont>
      <p:font typeface="Arial Black" panose="020B0A04020102020204" pitchFamily="34" charset="0"/>
      <p:bold r:id="rId59"/>
    </p:embeddedFont>
    <p:embeddedFont>
      <p:font typeface="에스코어 드림 5 Medium" panose="020B0503030302020204" pitchFamily="34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에스코어 드림 4 Regular" panose="020B0503030302020204" pitchFamily="34" charset="-127"/>
      <p:regular r:id="rId63"/>
    </p:embeddedFont>
    <p:embeddedFont>
      <p:font typeface="에스코어 드림 6 Bold" panose="020B0703030302020204" pitchFamily="34" charset="-127"/>
      <p:bold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본문" id="{4FFA1512-3CE3-430C-A7CB-8F8566B15A78}">
          <p14:sldIdLst>
            <p14:sldId id="866"/>
            <p14:sldId id="868"/>
            <p14:sldId id="754"/>
            <p14:sldId id="825"/>
            <p14:sldId id="822"/>
            <p14:sldId id="820"/>
            <p14:sldId id="823"/>
            <p14:sldId id="826"/>
            <p14:sldId id="842"/>
            <p14:sldId id="832"/>
            <p14:sldId id="553"/>
            <p14:sldId id="828"/>
            <p14:sldId id="827"/>
            <p14:sldId id="878"/>
            <p14:sldId id="886"/>
            <p14:sldId id="898"/>
            <p14:sldId id="847"/>
            <p14:sldId id="848"/>
            <p14:sldId id="850"/>
            <p14:sldId id="851"/>
            <p14:sldId id="840"/>
            <p14:sldId id="853"/>
            <p14:sldId id="856"/>
            <p14:sldId id="887"/>
            <p14:sldId id="888"/>
            <p14:sldId id="864"/>
            <p14:sldId id="863"/>
            <p14:sldId id="892"/>
            <p14:sldId id="870"/>
            <p14:sldId id="867"/>
            <p14:sldId id="894"/>
            <p14:sldId id="897"/>
            <p14:sldId id="834"/>
            <p14:sldId id="831"/>
            <p14:sldId id="893"/>
            <p14:sldId id="891"/>
            <p14:sldId id="857"/>
            <p14:sldId id="890"/>
            <p14:sldId id="895"/>
            <p14:sldId id="896"/>
            <p14:sldId id="865"/>
            <p14:sldId id="294"/>
          </p14:sldIdLst>
        </p14:section>
        <p14:section name="본문과의 링크 있음" id="{E94DB079-BEA6-4696-986C-1AC2E8DA5DB6}">
          <p14:sldIdLst>
            <p14:sldId id="829"/>
            <p14:sldId id="852"/>
            <p14:sldId id="837"/>
            <p14:sldId id="838"/>
            <p14:sldId id="854"/>
            <p14:sldId id="8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6023" userDrawn="1">
          <p15:clr>
            <a:srgbClr val="A4A3A4"/>
          </p15:clr>
        </p15:guide>
        <p15:guide id="3" pos="217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  <p15:guide id="5" orient="horz" pos="3974" userDrawn="1">
          <p15:clr>
            <a:srgbClr val="A4A3A4"/>
          </p15:clr>
        </p15:guide>
        <p15:guide id="6" orient="horz" pos="2260" userDrawn="1">
          <p15:clr>
            <a:srgbClr val="A4A3A4"/>
          </p15:clr>
        </p15:guide>
        <p15:guide id="7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64244"/>
    <a:srgbClr val="FF9999"/>
    <a:srgbClr val="203864"/>
    <a:srgbClr val="FFFF99"/>
    <a:srgbClr val="4072C4"/>
    <a:srgbClr val="627953"/>
    <a:srgbClr val="CCCCFF"/>
    <a:srgbClr val="99FF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65" autoAdjust="0"/>
    <p:restoredTop sz="82609" autoAdjust="0"/>
  </p:normalViewPr>
  <p:slideViewPr>
    <p:cSldViewPr snapToGrid="0">
      <p:cViewPr varScale="1">
        <p:scale>
          <a:sx n="88" d="100"/>
          <a:sy n="88" d="100"/>
        </p:scale>
        <p:origin x="1092" y="44"/>
      </p:cViewPr>
      <p:guideLst>
        <p:guide orient="horz" pos="2183"/>
        <p:guide pos="6023"/>
        <p:guide pos="217"/>
        <p:guide orient="horz" pos="981"/>
        <p:guide orient="horz" pos="3974"/>
        <p:guide orient="horz" pos="22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7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7" cy="498693"/>
          </a:xfrm>
          <a:prstGeom prst="rect">
            <a:avLst/>
          </a:prstGeom>
        </p:spPr>
        <p:txBody>
          <a:bodyPr vert="horz" lIns="91431" tIns="45716" rIns="91431" bIns="45716" rtlCol="0"/>
          <a:lstStyle>
            <a:lvl1pPr algn="r">
              <a:defRPr sz="1200"/>
            </a:lvl1pPr>
          </a:lstStyle>
          <a:p>
            <a:fld id="{0140E48D-E381-4E81-A5FD-97506CD42DD2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50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6" rIns="91431" bIns="4571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8"/>
            <a:ext cx="5445760" cy="3913614"/>
          </a:xfrm>
          <a:prstGeom prst="rect">
            <a:avLst/>
          </a:prstGeom>
        </p:spPr>
        <p:txBody>
          <a:bodyPr vert="horz" lIns="91431" tIns="45716" rIns="91431" bIns="4571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8"/>
            <a:ext cx="2949787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8"/>
            <a:ext cx="2949787" cy="498692"/>
          </a:xfrm>
          <a:prstGeom prst="rect">
            <a:avLst/>
          </a:prstGeom>
        </p:spPr>
        <p:txBody>
          <a:bodyPr vert="horz" lIns="91431" tIns="45716" rIns="91431" bIns="45716" rtlCol="0" anchor="b"/>
          <a:lstStyle>
            <a:lvl1pPr algn="r">
              <a:defRPr sz="1200"/>
            </a:lvl1pPr>
          </a:lstStyle>
          <a:p>
            <a:fld id="{C13A3FB2-7272-4B78-9852-941A9EB8CA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79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36DFA9-5274-4A57-AEC3-CE955C7AB00E}" type="slidenum">
              <a:rPr lang="ko-KR" altLang="en-US" smtClean="0"/>
              <a:pPr>
                <a:defRPr/>
              </a:pPr>
              <a:t>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82112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히트맵</a:t>
            </a:r>
            <a:r>
              <a:rPr lang="ko-KR" altLang="en-US" baseline="0" dirty="0" smtClean="0"/>
              <a:t> 상관계수 적음 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ㅇㅋㅋ</a:t>
            </a:r>
            <a:r>
              <a:rPr lang="ko-KR" altLang="en-US" baseline="0" dirty="0" smtClean="0"/>
              <a:t> 각 </a:t>
            </a:r>
            <a:r>
              <a:rPr lang="ko-KR" altLang="en-US" baseline="0" dirty="0" err="1" smtClean="0"/>
              <a:t>건물별로</a:t>
            </a:r>
            <a:r>
              <a:rPr lang="ko-KR" altLang="en-US" baseline="0" dirty="0" smtClean="0"/>
              <a:t> 찍음 </a:t>
            </a:r>
            <a:r>
              <a:rPr lang="ko-KR" altLang="en-US" baseline="0" dirty="0" err="1" smtClean="0"/>
              <a:t>ㅇ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그랬더니 각 </a:t>
            </a:r>
            <a:r>
              <a:rPr lang="ko-KR" altLang="en-US" baseline="0" dirty="0" err="1" smtClean="0"/>
              <a:t>건물별로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파라미터간</a:t>
            </a:r>
            <a:r>
              <a:rPr lang="ko-KR" altLang="en-US" baseline="0" dirty="0" smtClean="0"/>
              <a:t> 상관관계의 차이가 있음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전체적으로 보지 말고 </a:t>
            </a:r>
            <a:r>
              <a:rPr lang="ko-KR" altLang="en-US" baseline="0" dirty="0" err="1" smtClean="0"/>
              <a:t>건물별로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비슷한 </a:t>
            </a:r>
            <a:r>
              <a:rPr lang="ko-KR" altLang="en-US" baseline="0" dirty="0" err="1" smtClean="0"/>
              <a:t>건물별로</a:t>
            </a:r>
            <a:r>
              <a:rPr lang="ko-KR" altLang="en-US" baseline="0" dirty="0" smtClean="0"/>
              <a:t> 상관계수를 자세히 봄 </a:t>
            </a:r>
            <a:r>
              <a:rPr lang="ko-KR" altLang="en-US" baseline="0" dirty="0" err="1" smtClean="0"/>
              <a:t>ㅋ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건물별로</a:t>
            </a:r>
            <a:r>
              <a:rPr lang="ko-KR" altLang="en-US" baseline="0" dirty="0" smtClean="0"/>
              <a:t> 주요 변수가 다름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2746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건물별ㄹ온도에</a:t>
            </a:r>
            <a:r>
              <a:rPr lang="ko-KR" altLang="en-US" dirty="0" smtClean="0"/>
              <a:t> 따른 전력 사용량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온도와 전력의 상관관계를 </a:t>
            </a:r>
            <a:r>
              <a:rPr lang="ko-KR" altLang="en-US" dirty="0" err="1" smtClean="0"/>
              <a:t>보기ㅇ위함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모든 건물이 비슷한 경향성을 띄고 있음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88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37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2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418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각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건물별</a:t>
            </a:r>
            <a:r>
              <a:rPr lang="ko-KR" altLang="en-US" baseline="0" dirty="0" smtClean="0"/>
              <a:t> 특이점 발견 </a:t>
            </a:r>
            <a:r>
              <a:rPr lang="en-US" altLang="ko-KR" baseline="0" dirty="0" smtClean="0"/>
              <a:t>X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021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</a:rPr>
              <a:t>주중엔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낮시간에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전력사용량 크고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주말에는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주중대비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전력사용량이 낮음 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5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주말과 </a:t>
            </a:r>
            <a:r>
              <a:rPr lang="ko-KR" altLang="en-US" dirty="0" err="1" smtClean="0"/>
              <a:t>주중모두</a:t>
            </a:r>
            <a:r>
              <a:rPr lang="ko-KR" altLang="en-US" dirty="0" smtClean="0"/>
              <a:t> 전력사용량이 높고 유사함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48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ko-KR" altLang="en-US" dirty="0" smtClean="0"/>
              <a:t>주말과 주중 모두 오후 시간대에 전력사용량이 증가하는 추세를 보임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368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최적의 군집 수를 결정하기 위해 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SSE (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오차 </a:t>
            </a:r>
            <a:r>
              <a:rPr lang="ko-KR" altLang="en-US" sz="1200" b="1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제곱합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완만해지는 구간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4-5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선택</a:t>
            </a:r>
            <a:endParaRPr lang="en-US" altLang="ko-KR" sz="1200" b="1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기울기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수치 나타내기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(</a:t>
            </a:r>
            <a:r>
              <a:rPr lang="en-US" altLang="ko-KR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json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 </a:t>
            </a: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완만해지는 구간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45 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후보가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2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개 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딱봐도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5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 </a:t>
            </a:r>
            <a:r>
              <a:rPr lang="ko-KR" altLang="en-US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나아보임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4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로 한 이유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: 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실루엣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1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에 가까울수록 좋음 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3-4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가 가장 높음 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두 가지를 충족함 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엘보우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r>
              <a:rPr lang="ko-KR" altLang="en-US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메쏘드랑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실루엣 </a:t>
            </a:r>
            <a:r>
              <a:rPr lang="ko-KR" altLang="en-US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ㅋㅋ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42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base"/>
            <a:r>
              <a:rPr lang="ko-KR" altLang="en-US" dirty="0" smtClean="0"/>
              <a:t>에너지 사용의 효율성을 높임으로써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기후 변화 대응에 기여할 수 있음</a:t>
            </a:r>
          </a:p>
          <a:p>
            <a:pPr algn="ctr" fontAlgn="base"/>
            <a:r>
              <a:rPr lang="ko-KR" altLang="en-US" dirty="0" smtClean="0"/>
              <a:t>재생 에너지의 사용을 촉진하고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전력 소비의 지속 가능성을 높임</a:t>
            </a:r>
          </a:p>
          <a:p>
            <a:pPr algn="ctr" fontAlgn="base"/>
            <a:endParaRPr lang="en-US" altLang="ko-KR" b="1" dirty="0" smtClean="0"/>
          </a:p>
          <a:p>
            <a:pPr algn="ctr" fontAlgn="base"/>
            <a:endParaRPr lang="ko-KR" altLang="en-US" b="1" dirty="0" smtClean="0"/>
          </a:p>
          <a:p>
            <a:pPr algn="ctr" fontAlgn="base"/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에너지 비용 절감 효과를 통해 기업의 운영 비용을 감소</a:t>
            </a:r>
          </a:p>
          <a:p>
            <a:pPr algn="ctr" fontAlgn="base"/>
            <a:r>
              <a:rPr lang="ko-KR" altLang="en-US" dirty="0" smtClean="0"/>
              <a:t>효율적인 에너지 관리를 통해 기업의 경쟁력을 강화</a:t>
            </a:r>
          </a:p>
          <a:p>
            <a:pPr algn="ctr" fontAlgn="base"/>
            <a:endParaRPr lang="ko-KR" altLang="en-US" b="1" dirty="0" smtClean="0"/>
          </a:p>
          <a:p>
            <a:pPr algn="ctr" fontAlgn="base"/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ESG </a:t>
            </a:r>
            <a:r>
              <a:rPr lang="ko-KR" altLang="en-US" dirty="0" smtClean="0"/>
              <a:t>목표 달성을 통해 기업의 사회적 책임을 다하고</a:t>
            </a:r>
            <a:r>
              <a:rPr lang="en-US" altLang="ko-KR" dirty="0" smtClean="0"/>
              <a:t>, </a:t>
            </a:r>
          </a:p>
          <a:p>
            <a:pPr algn="ctr" fontAlgn="base"/>
            <a:r>
              <a:rPr lang="ko-KR" altLang="en-US" dirty="0" smtClean="0"/>
              <a:t>지속 가능한 경영을 실현</a:t>
            </a:r>
          </a:p>
          <a:p>
            <a:pPr algn="ctr" fontAlgn="base"/>
            <a:r>
              <a:rPr lang="ko-KR" altLang="en-US" dirty="0" smtClean="0"/>
              <a:t>환경 보호와 관련된 사회적 인식을 높이고</a:t>
            </a:r>
            <a:r>
              <a:rPr lang="en-US" altLang="ko-KR" dirty="0" smtClean="0"/>
              <a:t>, </a:t>
            </a:r>
          </a:p>
          <a:p>
            <a:pPr algn="ctr" fontAlgn="base"/>
            <a:r>
              <a:rPr lang="ko-KR" altLang="en-US" dirty="0" smtClean="0"/>
              <a:t>관련 정책 개발에 기여할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21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최적의 군집 수를 결정하기 위해 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SSE (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오차 </a:t>
            </a:r>
            <a:r>
              <a:rPr lang="ko-KR" altLang="en-US" sz="1200" b="1" kern="120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제곱합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완만해지는 구간 </a:t>
            </a:r>
            <a:r>
              <a:rPr lang="en-US" altLang="ko-KR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4-5 </a:t>
            </a:r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선택</a:t>
            </a:r>
            <a:endParaRPr lang="en-US" altLang="ko-KR" sz="1200" b="1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en-US" altLang="ko-KR" sz="1200" b="1" kern="120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r>
              <a:rPr lang="ko-KR" altLang="en-US" sz="12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기울기</a:t>
            </a:r>
            <a:r>
              <a:rPr lang="ko-KR" altLang="en-US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 수치 나타내기 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(</a:t>
            </a:r>
            <a:r>
              <a:rPr lang="en-US" altLang="ko-KR" sz="1200" b="1" kern="1200" baseline="0" dirty="0" err="1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json</a:t>
            </a:r>
            <a:r>
              <a:rPr lang="en-US" altLang="ko-KR" sz="1200" b="1" kern="1200" baseline="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) </a:t>
            </a:r>
          </a:p>
          <a:p>
            <a:endParaRPr lang="en-US" altLang="ko-KR" sz="1200" b="1" kern="1200" baseline="0" dirty="0" smtClean="0">
              <a:solidFill>
                <a:schemeClr val="tx1"/>
              </a:solidFill>
              <a:latin typeface="+mj-ea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02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Cluster 1 : </a:t>
            </a:r>
            <a:r>
              <a:rPr lang="ko-KR" altLang="en-US" dirty="0" smtClean="0"/>
              <a:t>대체로 평일 출근과 퇴근 시간 사이에 전력사용량이 집중되어 있음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휴일에는 전력사용량이 급감하는 추세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물론 편차는 존재함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회사 등의 평일에 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퇴근하는 직무</a:t>
            </a:r>
          </a:p>
          <a:p>
            <a:r>
              <a:rPr lang="en-US" altLang="ko-KR" dirty="0" smtClean="0"/>
              <a:t>Cluster 2 : </a:t>
            </a:r>
            <a:r>
              <a:rPr lang="ko-KR" altLang="en-US" dirty="0" smtClean="0"/>
              <a:t>평일과 주말 모두 전력을 사용하며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건물 별로 편차가 지만 </a:t>
            </a:r>
            <a:r>
              <a:rPr lang="en-US" altLang="ko-KR" dirty="0" smtClean="0"/>
              <a:t>Cluster 1 </a:t>
            </a:r>
            <a:r>
              <a:rPr lang="ko-KR" altLang="en-US" dirty="0" smtClean="0"/>
              <a:t>과는 달리 늦은 오후까지 전력을 사용하는 경향 </a:t>
            </a:r>
            <a:r>
              <a:rPr lang="en-US" altLang="ko-KR" dirty="0" smtClean="0"/>
              <a:t>(</a:t>
            </a:r>
            <a:r>
              <a:rPr lang="ko-KR" altLang="en-US" dirty="0" smtClean="0"/>
              <a:t>퇴근 시간보다 더 늦은 </a:t>
            </a:r>
            <a:r>
              <a:rPr lang="en-US" altLang="ko-KR" dirty="0" smtClean="0"/>
              <a:t>21~22</a:t>
            </a:r>
            <a:r>
              <a:rPr lang="ko-KR" altLang="en-US" dirty="0" smtClean="0"/>
              <a:t>시까지 전력을 사용하는 건물 다수 분포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상업 시설</a:t>
            </a:r>
          </a:p>
          <a:p>
            <a:r>
              <a:rPr lang="en-US" altLang="ko-KR" dirty="0" smtClean="0"/>
              <a:t>Cluster 3 : </a:t>
            </a:r>
            <a:r>
              <a:rPr lang="ko-KR" altLang="en-US" dirty="0" smtClean="0"/>
              <a:t>평일과 주말에 관계 없이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낮에는 전력사용량이 높지 않지만 퇴근 시간 이후부터는 전력사용량 급증 </a:t>
            </a:r>
            <a:r>
              <a:rPr lang="en-US" altLang="ko-KR" dirty="0" smtClean="0"/>
              <a:t>(</a:t>
            </a:r>
            <a:r>
              <a:rPr lang="ko-KR" altLang="en-US" dirty="0" smtClean="0"/>
              <a:t>늦은 새벽까지 전력 사용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술집 등의 유흥주점</a:t>
            </a:r>
          </a:p>
          <a:p>
            <a:r>
              <a:rPr lang="en-US" altLang="ko-KR" dirty="0" smtClean="0"/>
              <a:t>Cluster 0 : </a:t>
            </a:r>
            <a:r>
              <a:rPr lang="ko-KR" altLang="en-US" dirty="0" smtClean="0"/>
              <a:t>가장 막 나가는 애들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사이에서도 뚜렷한 공통점이 없음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다른 클러스터에 끼지 못한 잔여 건물들의 군집</a:t>
            </a:r>
            <a:r>
              <a:rPr lang="en-US" altLang="ko-KR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 smtClean="0"/>
              <a:t>나머지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473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672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162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네가지</a:t>
            </a:r>
            <a:r>
              <a:rPr lang="ko-KR" altLang="en-US" dirty="0" smtClean="0"/>
              <a:t> 클러스터 모두 </a:t>
            </a:r>
            <a:r>
              <a:rPr lang="en-US" altLang="ko-KR" dirty="0" smtClean="0"/>
              <a:t>sun, </a:t>
            </a:r>
            <a:r>
              <a:rPr lang="en-US" altLang="ko-KR" dirty="0" err="1" smtClean="0"/>
              <a:t>prec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임폴턴스가</a:t>
            </a:r>
            <a:r>
              <a:rPr lang="ko-KR" altLang="en-US" dirty="0" smtClean="0"/>
              <a:t> 상대적으로 낮은 것을 볼 수 있습니다</a:t>
            </a:r>
            <a:r>
              <a:rPr lang="en-US" altLang="ko-KR" dirty="0" smtClean="0"/>
              <a:t>~~~</a:t>
            </a:r>
          </a:p>
          <a:p>
            <a:r>
              <a:rPr lang="ko-KR" altLang="en-US" dirty="0" smtClean="0"/>
              <a:t>그래서 </a:t>
            </a:r>
            <a:r>
              <a:rPr lang="en-US" altLang="ko-KR" dirty="0" smtClean="0"/>
              <a:t>sun, </a:t>
            </a:r>
            <a:r>
              <a:rPr lang="en-US" altLang="ko-KR" dirty="0" err="1" smtClean="0"/>
              <a:t>prec</a:t>
            </a:r>
            <a:r>
              <a:rPr lang="ko-KR" altLang="en-US" dirty="0" smtClean="0"/>
              <a:t>을 넣고 빼고 넣고 빼고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경우의 수로 나누어서 성능을 비교해 보았습니다</a:t>
            </a:r>
            <a:r>
              <a:rPr lang="en-US" altLang="ko-KR" dirty="0" smtClean="0"/>
              <a:t>~~</a:t>
            </a:r>
          </a:p>
          <a:p>
            <a:r>
              <a:rPr lang="ko-KR" altLang="en-US" dirty="0" smtClean="0"/>
              <a:t>그 결과</a:t>
            </a:r>
            <a:r>
              <a:rPr lang="en-US" altLang="ko-KR" dirty="0" smtClean="0"/>
              <a:t>, cluster1, cluster2, cluster3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sun, </a:t>
            </a:r>
            <a:r>
              <a:rPr lang="en-US" altLang="ko-KR" dirty="0" err="1" smtClean="0"/>
              <a:t>prec</a:t>
            </a:r>
            <a:r>
              <a:rPr lang="ko-KR" altLang="en-US" dirty="0" smtClean="0"/>
              <a:t>을 둘 다 뺐을 때 </a:t>
            </a:r>
            <a:r>
              <a:rPr lang="en-US" altLang="ko-KR" dirty="0" smtClean="0"/>
              <a:t>SMAP</a:t>
            </a:r>
            <a:r>
              <a:rPr lang="ko-KR" altLang="en-US" dirty="0" smtClean="0"/>
              <a:t>값이 더 낮아졌습니다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cluster0</a:t>
            </a:r>
            <a:r>
              <a:rPr lang="ko-KR" altLang="en-US" dirty="0" smtClean="0"/>
              <a:t>는 </a:t>
            </a:r>
            <a:r>
              <a:rPr lang="en-US" altLang="ko-KR" dirty="0" err="1" smtClean="0"/>
              <a:t>prec</a:t>
            </a:r>
            <a:r>
              <a:rPr lang="ko-KR" altLang="en-US" dirty="0" smtClean="0"/>
              <a:t>만 뺐을 때 </a:t>
            </a:r>
            <a:r>
              <a:rPr lang="en-US" altLang="ko-KR" dirty="0" smtClean="0"/>
              <a:t>SMAP</a:t>
            </a:r>
            <a:r>
              <a:rPr lang="ko-KR" altLang="en-US" dirty="0" smtClean="0"/>
              <a:t>값이 제일 낮은 값이 나왔습니다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(cluster0</a:t>
            </a:r>
            <a:r>
              <a:rPr lang="ko-KR" altLang="en-US" dirty="0" smtClean="0"/>
              <a:t>는 왜 이런지 설명 </a:t>
            </a:r>
            <a:r>
              <a:rPr lang="ko-KR" altLang="en-US" dirty="0" err="1" smtClean="0"/>
              <a:t>어케</a:t>
            </a:r>
            <a:r>
              <a:rPr lang="ko-KR" altLang="en-US" dirty="0" smtClean="0"/>
              <a:t> 하지</a:t>
            </a:r>
            <a:r>
              <a:rPr lang="en-US" altLang="ko-KR" dirty="0" smtClean="0"/>
              <a:t>…?)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384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CLUSTER 0</a:t>
            </a:r>
            <a:r>
              <a:rPr lang="ko-KR" altLang="en-US" dirty="0" smtClean="0"/>
              <a:t>은 각 </a:t>
            </a:r>
            <a:r>
              <a:rPr lang="ko-KR" altLang="en-US" dirty="0" err="1" smtClean="0"/>
              <a:t>건물별</a:t>
            </a:r>
            <a:r>
              <a:rPr lang="ko-KR" altLang="en-US" dirty="0" smtClean="0"/>
              <a:t> 특징이</a:t>
            </a:r>
            <a:r>
              <a:rPr lang="ko-KR" altLang="en-US" baseline="0" dirty="0" smtClean="0"/>
              <a:t> 두드러지지 않아서 </a:t>
            </a:r>
            <a:r>
              <a:rPr lang="en-US" altLang="ko-KR" baseline="0" dirty="0" smtClean="0"/>
              <a:t>TS FOREST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PYCARET</a:t>
            </a:r>
            <a:r>
              <a:rPr lang="ko-KR" altLang="en-US" baseline="0" dirty="0" smtClean="0"/>
              <a:t>으로 최적의 모델을 찾음 </a:t>
            </a:r>
            <a:endParaRPr lang="en-US" altLang="ko-KR" baseline="0" dirty="0" smtClean="0"/>
          </a:p>
          <a:p>
            <a:r>
              <a:rPr lang="en-US" altLang="ko-KR" baseline="0" dirty="0" smtClean="0"/>
              <a:t>= CATBOOST 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04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CLUSTER 0</a:t>
            </a:r>
            <a:r>
              <a:rPr lang="ko-KR" altLang="en-US" dirty="0" smtClean="0"/>
              <a:t>은 각 </a:t>
            </a:r>
            <a:r>
              <a:rPr lang="ko-KR" altLang="en-US" dirty="0" err="1" smtClean="0"/>
              <a:t>건물별</a:t>
            </a:r>
            <a:r>
              <a:rPr lang="ko-KR" altLang="en-US" dirty="0" smtClean="0"/>
              <a:t> 특징이</a:t>
            </a:r>
            <a:r>
              <a:rPr lang="ko-KR" altLang="en-US" baseline="0" dirty="0" smtClean="0"/>
              <a:t> 두드러지지 않아서 </a:t>
            </a:r>
            <a:r>
              <a:rPr lang="en-US" altLang="ko-KR" baseline="0" dirty="0" smtClean="0"/>
              <a:t>TS FOREST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PYCARET</a:t>
            </a:r>
            <a:r>
              <a:rPr lang="ko-KR" altLang="en-US" baseline="0" dirty="0" smtClean="0"/>
              <a:t>으로 최적의 모델을 찾음 </a:t>
            </a:r>
            <a:endParaRPr lang="en-US" altLang="ko-KR" baseline="0" dirty="0" smtClean="0"/>
          </a:p>
          <a:p>
            <a:r>
              <a:rPr lang="en-US" altLang="ko-KR" baseline="0" dirty="0" smtClean="0"/>
              <a:t>= CATBOOST 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987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일부 값을 가져와서 이렇게 구함 </a:t>
            </a:r>
            <a:r>
              <a:rPr lang="ko-KR" altLang="en-US" dirty="0" err="1" smtClean="0"/>
              <a:t>ㅇ</a:t>
            </a:r>
            <a:r>
              <a:rPr lang="en-US" altLang="ko-KR" dirty="0" smtClean="0"/>
              <a:t>?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CATBOOST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사용해서 각각의 특성 다름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전력사용량 예측</a:t>
            </a:r>
            <a:endParaRPr lang="en-US" altLang="ko-KR" baseline="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8624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655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일부 값을 가져와서 이렇게 구함 </a:t>
            </a:r>
            <a:r>
              <a:rPr lang="ko-KR" altLang="en-US" dirty="0" err="1" smtClean="0"/>
              <a:t>ㅇ</a:t>
            </a:r>
            <a:r>
              <a:rPr lang="en-US" altLang="ko-KR" dirty="0" smtClean="0"/>
              <a:t>?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CATBOOST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사용해서 각각의 특성 다름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전력사용량 예측</a:t>
            </a:r>
            <a:endParaRPr lang="en-US" altLang="ko-KR" baseline="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전 세계적으로 에너지 소비와 관련된 환경 문제는 날로 심각해지고 있습니다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. </a:t>
            </a:r>
          </a:p>
          <a:p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특히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,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전력 사용량의 증가로 인한 탄소 배출은 기후 변화의 주요 원인 중 하나로 지목되고 있습니다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.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이에 따라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,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에너지 효율성을 높이고 전력 사용량을 줄이는 것은 지속 가능한 발전을 위해 매우 중요합니다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.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개인과 기업 모두가 이러한 문제를 해결하기 위해 적극적인 역할을 수행할 필요성 대두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,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이러한 배경에서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,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개인과 기업이 협력하여 전력 사용량을 효율적으로 관리하고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, ESG </a:t>
            </a:r>
            <a:r>
              <a:rPr lang="ko-KR" altLang="en-US" sz="1200" b="1" dirty="0" smtClean="0">
                <a:solidFill>
                  <a:srgbClr val="0D0D0D"/>
                </a:solidFill>
                <a:latin typeface="ui-sans-serif"/>
              </a:rPr>
              <a:t>경영을 실천할 수 있는 방안을 모색하는 프로젝트를 기획하게 되었습니다</a:t>
            </a:r>
            <a:r>
              <a:rPr lang="en-US" altLang="ko-KR" sz="1200" b="1" dirty="0" smtClean="0">
                <a:solidFill>
                  <a:srgbClr val="0D0D0D"/>
                </a:solidFill>
                <a:latin typeface="ui-sans-serif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096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 smtClean="0"/>
              <a:t>일부 값을 가져와서 이렇게 구함 </a:t>
            </a:r>
            <a:r>
              <a:rPr lang="ko-KR" altLang="en-US" dirty="0" err="1" smtClean="0"/>
              <a:t>ㅇ</a:t>
            </a:r>
            <a:r>
              <a:rPr lang="en-US" altLang="ko-KR" dirty="0" smtClean="0"/>
              <a:t>?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dirty="0" smtClean="0"/>
              <a:t>CATBOOST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사용해서 각각의 특성 다름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전력사용량 예측</a:t>
            </a:r>
            <a:endParaRPr lang="en-US" altLang="ko-KR" baseline="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57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군집화했던</a:t>
            </a:r>
            <a:r>
              <a:rPr lang="ko-KR" altLang="en-US" dirty="0" smtClean="0"/>
              <a:t> </a:t>
            </a:r>
            <a:r>
              <a:rPr lang="en-US" altLang="ko-KR" dirty="0" smtClean="0"/>
              <a:t>CULSTER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유사한 양상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전력사용량 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시간에 따라 증가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    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 데이터 확인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PART 1 : main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데이터 속 특정시점에서 끊긴 데이터 확인 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(2021/10/28 15:00)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</a:t>
            </a:r>
            <a:r>
              <a:rPr lang="ko-KR" altLang="en-US" sz="1200" b="1" dirty="0" err="1" smtClean="0">
                <a:solidFill>
                  <a:srgbClr val="1D1C1D"/>
                </a:solidFill>
                <a:latin typeface="+mn-ea"/>
              </a:rPr>
              <a:t>누락데이터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 해결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누적데이터값을 개별데이터로 변환하기 위해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데이터에서 전 데이터를 차감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part1, main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에서 데이터가 누락된 시간이 같음을 확인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이를 보고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과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part2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합친 그래프와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main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그래프를 한번에 그래프로 그렸음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비슷한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개형임을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확인함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902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aseline="0" dirty="0" smtClean="0"/>
              <a:t>61</a:t>
            </a:r>
            <a:r>
              <a:rPr lang="ko-KR" altLang="en-US" baseline="0" dirty="0" smtClean="0"/>
              <a:t>번은 </a:t>
            </a:r>
            <a:r>
              <a:rPr lang="ko-KR" altLang="en-US" baseline="0" dirty="0" err="1" smtClean="0"/>
              <a:t>맨마지막</a:t>
            </a:r>
            <a:r>
              <a:rPr lang="ko-KR" altLang="en-US" baseline="0" dirty="0" smtClean="0"/>
              <a:t> 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605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군집화했던</a:t>
            </a:r>
            <a:r>
              <a:rPr lang="ko-KR" altLang="en-US" dirty="0" smtClean="0"/>
              <a:t> </a:t>
            </a:r>
            <a:r>
              <a:rPr lang="en-US" altLang="ko-KR" dirty="0" smtClean="0"/>
              <a:t>CULSTER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유사한 양상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전력사용량 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시간에 따라 증가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    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 데이터 확인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PART 1 : main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데이터 속 특정시점에서 끊긴 데이터 확인 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(2021/10/28 15:00)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</a:t>
            </a:r>
            <a:r>
              <a:rPr lang="ko-KR" altLang="en-US" sz="1200" b="1" dirty="0" err="1" smtClean="0">
                <a:solidFill>
                  <a:srgbClr val="1D1C1D"/>
                </a:solidFill>
                <a:latin typeface="+mn-ea"/>
              </a:rPr>
              <a:t>누락데이터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 해결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누적데이터값을 개별데이터로 변환하기 위해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데이터에서 전 데이터를 차감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part1, main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에서 데이터가 누락된 시간이 같음을 확인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이를 보고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과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part2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합친 그래프와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main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그래프를 한번에 그래프로 그렸음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비슷한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개형임을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확인함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0117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군집화했던</a:t>
            </a:r>
            <a:r>
              <a:rPr lang="ko-KR" altLang="en-US" dirty="0" smtClean="0"/>
              <a:t> </a:t>
            </a:r>
            <a:r>
              <a:rPr lang="en-US" altLang="ko-KR" dirty="0" smtClean="0"/>
              <a:t>CULSTER</a:t>
            </a:r>
            <a:r>
              <a:rPr lang="en-US" altLang="ko-KR" baseline="0" dirty="0" smtClean="0"/>
              <a:t> 1</a:t>
            </a:r>
            <a:r>
              <a:rPr lang="ko-KR" altLang="en-US" baseline="0" dirty="0" smtClean="0"/>
              <a:t>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유사한 양상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전력사용량 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–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시간에 따라 증가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    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 데이터 확인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PART 1 : main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데이터 속 특정시점에서 끊긴 데이터 확인 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(2021/10/28 15:00)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</a:t>
            </a:r>
            <a:r>
              <a:rPr lang="ko-KR" altLang="en-US" sz="1200" b="1" dirty="0" err="1" smtClean="0">
                <a:solidFill>
                  <a:srgbClr val="1D1C1D"/>
                </a:solidFill>
                <a:latin typeface="+mn-ea"/>
              </a:rPr>
              <a:t>누락데이터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 해결 </a:t>
            </a:r>
            <a:r>
              <a:rPr lang="ko-KR" altLang="en-US" sz="1200" b="1" dirty="0" smtClean="0">
                <a:solidFill>
                  <a:srgbClr val="3B3838"/>
                </a:solidFill>
                <a:latin typeface="Wingdings"/>
                <a:cs typeface="Wingdings"/>
              </a:rPr>
              <a:t>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누적데이터값을 개별데이터로 변환하기 위해</a:t>
            </a:r>
            <a:r>
              <a:rPr lang="en-US" altLang="ko-KR" sz="1200" b="1" dirty="0" smtClean="0">
                <a:solidFill>
                  <a:srgbClr val="1D1C1D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1D1C1D"/>
                </a:solidFill>
                <a:latin typeface="+mn-ea"/>
              </a:rPr>
              <a:t>이후 데이터에서 전 데이터를 차감</a:t>
            </a:r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algn="just" fontAlgn="base"/>
            <a:endParaRPr lang="en-US" altLang="ko-KR" sz="1200" b="1" dirty="0" smtClean="0">
              <a:solidFill>
                <a:srgbClr val="1D1C1D"/>
              </a:solidFill>
              <a:latin typeface="+mn-ea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part1, main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에서 데이터가 누락된 시간이 같음을 확인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이를 보고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part1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과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part2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합친 그래프와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main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그래프를 한번에 그래프로 그렸음 </a:t>
            </a:r>
            <a:r>
              <a:rPr lang="en-US" altLang="ko-KR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-&gt; 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비슷한 </a:t>
            </a:r>
            <a:r>
              <a:rPr lang="ko-KR" altLang="en-US" sz="12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개형임을</a:t>
            </a:r>
            <a:r>
              <a:rPr lang="ko-KR" altLang="en-US" sz="1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확인함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48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Cluster 1</a:t>
            </a:r>
            <a:r>
              <a:rPr lang="ko-KR" altLang="en-US" baseline="0" dirty="0" smtClean="0"/>
              <a:t> 데이터로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 학습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청주공장</a:t>
            </a:r>
            <a:r>
              <a:rPr lang="ko-KR" altLang="en-US" baseline="0" dirty="0" smtClean="0"/>
              <a:t> 데이터에서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기상청 데이터를 활용하여 전력사용량을 예측한 결과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그결과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..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실제값</a:t>
            </a:r>
            <a:r>
              <a:rPr lang="ko-KR" altLang="en-US" baseline="0" dirty="0" smtClean="0"/>
              <a:t> 그래프의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유사함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087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Cluster 1</a:t>
            </a:r>
            <a:r>
              <a:rPr lang="ko-KR" altLang="en-US" baseline="0" dirty="0" smtClean="0"/>
              <a:t> 데이터로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 학습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청주공장</a:t>
            </a:r>
            <a:r>
              <a:rPr lang="ko-KR" altLang="en-US" baseline="0" dirty="0" smtClean="0"/>
              <a:t> 데이터에서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기상청 데이터를 활용하여 전력사용량을 예측한 결과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그결과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..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실제값</a:t>
            </a:r>
            <a:r>
              <a:rPr lang="ko-KR" altLang="en-US" baseline="0" dirty="0" smtClean="0"/>
              <a:t> 그래프의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유사함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9227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Cluster 1</a:t>
            </a:r>
            <a:r>
              <a:rPr lang="ko-KR" altLang="en-US" baseline="0" dirty="0" smtClean="0"/>
              <a:t> 데이터로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 학습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청주공장</a:t>
            </a:r>
            <a:r>
              <a:rPr lang="ko-KR" altLang="en-US" baseline="0" dirty="0" smtClean="0"/>
              <a:t> 데이터에서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기상청 데이터를 활용하여 전력사용량을 예측한 결과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그결과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..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실제값</a:t>
            </a:r>
            <a:r>
              <a:rPr lang="ko-KR" altLang="en-US" baseline="0" dirty="0" smtClean="0"/>
              <a:t> 그래프의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유사함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4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Cluster 1</a:t>
            </a:r>
            <a:r>
              <a:rPr lang="ko-KR" altLang="en-US" baseline="0" dirty="0" smtClean="0"/>
              <a:t> 데이터로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 학습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청주공장</a:t>
            </a:r>
            <a:r>
              <a:rPr lang="ko-KR" altLang="en-US" baseline="0" dirty="0" smtClean="0"/>
              <a:t> 데이터에서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기상청 데이터를 활용하여 전력사용량을 예측한 결과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그결과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..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실제값</a:t>
            </a:r>
            <a:r>
              <a:rPr lang="ko-KR" altLang="en-US" baseline="0" dirty="0" smtClean="0"/>
              <a:t> 그래프의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유사함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79919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Cluster 1</a:t>
            </a:r>
            <a:r>
              <a:rPr lang="ko-KR" altLang="en-US" baseline="0" dirty="0" smtClean="0"/>
              <a:t> 데이터로 </a:t>
            </a:r>
            <a:r>
              <a:rPr lang="ko-KR" altLang="en-US" baseline="0" dirty="0" err="1" smtClean="0"/>
              <a:t>랜덤포레스트</a:t>
            </a:r>
            <a:r>
              <a:rPr lang="ko-KR" altLang="en-US" baseline="0" dirty="0" smtClean="0"/>
              <a:t> 모델 학습 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청주공장</a:t>
            </a:r>
            <a:r>
              <a:rPr lang="ko-KR" altLang="en-US" baseline="0" dirty="0" smtClean="0"/>
              <a:t> 데이터에서 시간 </a:t>
            </a:r>
            <a:r>
              <a:rPr lang="en-US" altLang="ko-KR" baseline="0" dirty="0" smtClean="0"/>
              <a:t>/ </a:t>
            </a:r>
            <a:r>
              <a:rPr lang="ko-KR" altLang="en-US" baseline="0" dirty="0" smtClean="0"/>
              <a:t>기상청 데이터를 활용하여 전력사용량을 예측한 결과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그결과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.. </a:t>
            </a:r>
            <a:r>
              <a:rPr lang="en-US" altLang="ko-KR" dirty="0" smtClean="0"/>
              <a:t>.. </a:t>
            </a:r>
            <a:r>
              <a:rPr lang="ko-KR" altLang="en-US" dirty="0" err="1" smtClean="0"/>
              <a:t>예측값과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실제값</a:t>
            </a:r>
            <a:r>
              <a:rPr lang="ko-KR" altLang="en-US" baseline="0" dirty="0" smtClean="0"/>
              <a:t> 그래프의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유사함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363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Environmental (</a:t>
            </a:r>
            <a:r>
              <a:rPr lang="ko-KR" alt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환경</a:t>
            </a: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200" dirty="0" smtClean="0">
                <a:solidFill>
                  <a:srgbClr val="1D1C1D"/>
                </a:solidFill>
                <a:latin typeface="Arial" panose="020B0604020202020204" pitchFamily="34" charset="0"/>
              </a:rPr>
              <a:t>예측된 전력 사용량 데이터를 바탕으로 에너지 효율성을 높이고</a:t>
            </a:r>
            <a:r>
              <a:rPr lang="en-US" altLang="ko-KR" sz="1200" dirty="0" smtClean="0">
                <a:solidFill>
                  <a:srgbClr val="1D1C1D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200" dirty="0" smtClean="0">
                <a:solidFill>
                  <a:srgbClr val="1D1C1D"/>
                </a:solidFill>
                <a:latin typeface="Arial" panose="020B0604020202020204" pitchFamily="34" charset="0"/>
              </a:rPr>
              <a:t>탄소 배출을 줄일 수 있는 방안 제시</a:t>
            </a:r>
            <a:r>
              <a:rPr lang="ko-KR" alt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endParaRPr lang="ko-KR" altLang="en-US" sz="1400" b="1" dirty="0" smtClean="0">
              <a:solidFill>
                <a:srgbClr val="000000"/>
              </a:solidFill>
              <a:latin typeface="Noto Sans Symbols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Social (</a:t>
            </a:r>
            <a:r>
              <a:rPr lang="ko-KR" alt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사회</a:t>
            </a: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200" dirty="0" smtClean="0">
                <a:solidFill>
                  <a:srgbClr val="1D1C1D"/>
                </a:solidFill>
                <a:latin typeface="Arial" panose="020B0604020202020204" pitchFamily="34" charset="0"/>
              </a:rPr>
              <a:t>에너지 절약을 통한 비용 절감과 함께 지역 사회에 기여할 수 있는 방안 마련</a:t>
            </a:r>
            <a:endParaRPr lang="ko-KR" altLang="en-US" sz="1400" b="1" dirty="0" smtClean="0">
              <a:solidFill>
                <a:srgbClr val="000000"/>
              </a:solidFill>
              <a:latin typeface="Noto Sans Symbols"/>
            </a:endParaRPr>
          </a:p>
          <a:p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Governance(</a:t>
            </a:r>
            <a:r>
              <a:rPr lang="ko-KR" altLang="en-US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지배구조</a:t>
            </a:r>
            <a:r>
              <a:rPr lang="en-US" altLang="ko-KR" sz="14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) : </a:t>
            </a:r>
            <a:r>
              <a:rPr lang="ko-KR" altLang="en-US" sz="1200" dirty="0" smtClean="0">
                <a:solidFill>
                  <a:srgbClr val="1D1C1D"/>
                </a:solidFill>
                <a:latin typeface="Arial" panose="020B0604020202020204" pitchFamily="34" charset="0"/>
              </a:rPr>
              <a:t>투명하고 신뢰성 있는 데이터 기반 의사결정을 지원 및 기업의 지속 가능 경영을 강화 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743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건물별ㄹ온도에</a:t>
            </a:r>
            <a:r>
              <a:rPr lang="ko-KR" altLang="en-US" dirty="0" smtClean="0"/>
              <a:t> 따른 전력 사용량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온도와 전력의 상관관계를 </a:t>
            </a:r>
            <a:r>
              <a:rPr lang="ko-KR" altLang="en-US" dirty="0" err="1" smtClean="0"/>
              <a:t>보기ㅇ위함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모든 건물이 비슷한 경향성을 띄고 있음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1321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이건 뭐 뒤에 넣는게 </a:t>
            </a:r>
            <a:r>
              <a:rPr lang="ko-KR" altLang="en-US" dirty="0" err="1" smtClean="0"/>
              <a:t>애낳을듯</a:t>
            </a:r>
            <a:r>
              <a:rPr lang="en-US" altLang="ko-KR" dirty="0" smtClean="0"/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4553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군집화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n=4 (Silhouette Score: 0.4519121761129534)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736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건물별ㄹ온도에</a:t>
            </a:r>
            <a:r>
              <a:rPr lang="ko-KR" altLang="en-US" dirty="0" smtClean="0"/>
              <a:t> 따른 전력 사용량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온도와 전력의 상관관계를 </a:t>
            </a:r>
            <a:r>
              <a:rPr lang="ko-KR" altLang="en-US" dirty="0" err="1" smtClean="0"/>
              <a:t>보기ㅇ위함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ko-KR" altLang="en-US" dirty="0" smtClean="0"/>
              <a:t>모든 건물이 비슷한 경향성을 띄고 있음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</a:t>
            </a:r>
            <a:r>
              <a:rPr lang="ko-KR" altLang="en-US" dirty="0" smtClean="0"/>
              <a:t>뒤로 넘김 </a:t>
            </a:r>
            <a:r>
              <a:rPr lang="en-US" altLang="ko-KR" dirty="0" smtClean="0"/>
              <a:t>[</a:t>
            </a:r>
            <a:r>
              <a:rPr lang="ko-KR" altLang="en-US" dirty="0" smtClean="0"/>
              <a:t>참조 </a:t>
            </a:r>
            <a:r>
              <a:rPr lang="en-US" altLang="ko-KR" dirty="0" smtClean="0"/>
              <a:t>] 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0443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건물별로</a:t>
            </a:r>
            <a:r>
              <a:rPr lang="ko-KR" altLang="en-US" dirty="0" smtClean="0"/>
              <a:t> 전력사용량 시각화를 해봤더니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개형이</a:t>
            </a:r>
            <a:r>
              <a:rPr lang="ko-KR" altLang="en-US" dirty="0" smtClean="0"/>
              <a:t> 모두 다르더라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군집화해야겠다고</a:t>
            </a:r>
            <a:r>
              <a:rPr lang="ko-KR" altLang="en-US" dirty="0" smtClean="0"/>
              <a:t> 생각함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따라서 전력사용량 정규화 진행하여 유사한 </a:t>
            </a:r>
            <a:r>
              <a:rPr lang="ko-KR" altLang="en-US" dirty="0" err="1" smtClean="0"/>
              <a:t>개형별로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군집화를</a:t>
            </a:r>
            <a:r>
              <a:rPr lang="ko-KR" altLang="en-US" dirty="0" smtClean="0"/>
              <a:t> 진행했다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개의 군집으로 하는게 실루엣 계수가 가장 낮더라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군집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개로 결정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03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fontAlgn="base"/>
            <a:r>
              <a:rPr lang="ko-KR" altLang="en-US" dirty="0" smtClean="0"/>
              <a:t>에너지 사용의 효율성을 높임으로써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기후 변화 대응에 기여할 수 있음</a:t>
            </a:r>
          </a:p>
          <a:p>
            <a:pPr algn="ctr" fontAlgn="base"/>
            <a:r>
              <a:rPr lang="ko-KR" altLang="en-US" dirty="0" smtClean="0"/>
              <a:t>재생 에너지의 사용을 촉진하고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전력 소비의 지속 가능성을 높임</a:t>
            </a:r>
          </a:p>
          <a:p>
            <a:pPr algn="ctr" fontAlgn="base"/>
            <a:endParaRPr lang="en-US" altLang="ko-KR" b="1" dirty="0" smtClean="0"/>
          </a:p>
          <a:p>
            <a:pPr algn="ctr" fontAlgn="base"/>
            <a:endParaRPr lang="ko-KR" altLang="en-US" b="1" dirty="0" smtClean="0"/>
          </a:p>
          <a:p>
            <a:pPr algn="ctr" fontAlgn="base"/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에너지 비용 절감 효과를 통해 기업의 운영 비용을 감소</a:t>
            </a:r>
          </a:p>
          <a:p>
            <a:pPr algn="ctr" fontAlgn="base"/>
            <a:r>
              <a:rPr lang="ko-KR" altLang="en-US" dirty="0" smtClean="0"/>
              <a:t>효율적인 에너지 관리를 통해 기업의 경쟁력을 강화</a:t>
            </a:r>
          </a:p>
          <a:p>
            <a:pPr algn="ctr" fontAlgn="base"/>
            <a:endParaRPr lang="ko-KR" altLang="en-US" b="1" dirty="0" smtClean="0"/>
          </a:p>
          <a:p>
            <a:pPr algn="ctr" fontAlgn="base"/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>ESG </a:t>
            </a:r>
            <a:r>
              <a:rPr lang="ko-KR" altLang="en-US" dirty="0" smtClean="0"/>
              <a:t>목표 달성을 통해 기업의 사회적 책임을 다하고</a:t>
            </a:r>
            <a:r>
              <a:rPr lang="en-US" altLang="ko-KR" dirty="0" smtClean="0"/>
              <a:t>, </a:t>
            </a:r>
          </a:p>
          <a:p>
            <a:pPr algn="ctr" fontAlgn="base"/>
            <a:r>
              <a:rPr lang="ko-KR" altLang="en-US" dirty="0" smtClean="0"/>
              <a:t>지속 가능한 경영을 실현</a:t>
            </a:r>
          </a:p>
          <a:p>
            <a:pPr algn="ctr" fontAlgn="base"/>
            <a:r>
              <a:rPr lang="ko-KR" altLang="en-US" dirty="0" smtClean="0"/>
              <a:t>환경 보호와 관련된 사회적 인식을 높이고</a:t>
            </a:r>
            <a:r>
              <a:rPr lang="en-US" altLang="ko-KR" dirty="0" smtClean="0"/>
              <a:t>, </a:t>
            </a:r>
          </a:p>
          <a:p>
            <a:pPr algn="ctr" fontAlgn="base"/>
            <a:r>
              <a:rPr lang="ko-KR" altLang="en-US" dirty="0" smtClean="0"/>
              <a:t>관련 정책 개발에 기여할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061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* </a:t>
            </a:r>
            <a:r>
              <a:rPr lang="ko-KR" altLang="en-US" dirty="0" smtClean="0"/>
              <a:t>데이터 전처리 내용 구체적으로 </a:t>
            </a:r>
            <a:r>
              <a:rPr lang="ko-KR" altLang="en-US" dirty="0" err="1" smtClean="0"/>
              <a:t>넣어야할까용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7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불규칙적 값 존재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빈칸 </a:t>
            </a:r>
            <a:r>
              <a:rPr lang="ko-KR" altLang="en-US" dirty="0" err="1" smtClean="0"/>
              <a:t>개많음</a:t>
            </a:r>
            <a:endParaRPr lang="en-US" altLang="ko-KR" dirty="0" smtClean="0"/>
          </a:p>
          <a:p>
            <a:r>
              <a:rPr lang="ko-KR" altLang="en-US" dirty="0" err="1" smtClean="0"/>
              <a:t>비전기랑</a:t>
            </a:r>
            <a:r>
              <a:rPr lang="ko-KR" altLang="en-US" dirty="0" smtClean="0"/>
              <a:t> 태양열은 트레인 데이터로 알 수 있음 </a:t>
            </a:r>
            <a:endParaRPr lang="en-US" altLang="ko-KR" dirty="0" smtClean="0"/>
          </a:p>
          <a:p>
            <a:r>
              <a:rPr lang="ko-KR" altLang="en-US" dirty="0" smtClean="0"/>
              <a:t>트레인 </a:t>
            </a:r>
            <a:r>
              <a:rPr lang="ko-KR" altLang="en-US" dirty="0" err="1" smtClean="0"/>
              <a:t>데이터랑</a:t>
            </a:r>
            <a:r>
              <a:rPr lang="ko-KR" altLang="en-US" dirty="0" smtClean="0"/>
              <a:t> 똑같게 </a:t>
            </a:r>
            <a:r>
              <a:rPr lang="ko-KR" altLang="en-US" dirty="0" err="1" smtClean="0"/>
              <a:t>ㅋㅋ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* </a:t>
            </a:r>
            <a:r>
              <a:rPr lang="ko-KR" altLang="en-US" dirty="0" smtClean="0"/>
              <a:t>표 넣 말 </a:t>
            </a:r>
            <a:r>
              <a:rPr lang="ko-KR" altLang="en-US" dirty="0" err="1" smtClean="0"/>
              <a:t>ㅋㅋ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여쭤보기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비전기냉방설비 보유한 건물이 평균 전력 사용량이 </a:t>
            </a:r>
            <a:r>
              <a:rPr lang="ko-KR" altLang="en-US" baseline="0" dirty="0" err="1" smtClean="0"/>
              <a:t>낮을거라</a:t>
            </a:r>
            <a:r>
              <a:rPr lang="ko-KR" altLang="en-US" baseline="0" dirty="0" smtClean="0"/>
              <a:t> 예측 </a:t>
            </a:r>
            <a:endParaRPr lang="en-US" altLang="ko-KR" baseline="0" dirty="0" smtClean="0"/>
          </a:p>
          <a:p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근데 아님</a:t>
            </a:r>
            <a:endParaRPr lang="en-US" altLang="ko-KR" baseline="0" dirty="0" smtClean="0"/>
          </a:p>
          <a:p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왜 </a:t>
            </a:r>
            <a:r>
              <a:rPr lang="en-US" altLang="ko-KR" baseline="0" dirty="0" smtClean="0"/>
              <a:t>? : </a:t>
            </a:r>
            <a:r>
              <a:rPr lang="ko-KR" altLang="en-US" baseline="0" dirty="0" smtClean="0"/>
              <a:t>쿨러 </a:t>
            </a:r>
            <a:r>
              <a:rPr lang="ko-KR" altLang="en-US" baseline="0" dirty="0" err="1" smtClean="0"/>
              <a:t>있없</a:t>
            </a:r>
            <a:r>
              <a:rPr lang="ko-KR" altLang="en-US" baseline="0" dirty="0" smtClean="0"/>
              <a:t> 전후를 알 수 없음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전력 감소 여부를 판별할 수 없음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그래프 </a:t>
            </a:r>
            <a:r>
              <a:rPr lang="ko-KR" altLang="en-US" baseline="0" dirty="0" err="1" smtClean="0"/>
              <a:t>개형의</a:t>
            </a:r>
            <a:r>
              <a:rPr lang="ko-KR" altLang="en-US" baseline="0" dirty="0" smtClean="0"/>
              <a:t> 큰 차이를 발견할 수 없음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결론 </a:t>
            </a:r>
            <a:r>
              <a:rPr lang="en-US" altLang="ko-KR" baseline="0" dirty="0" smtClean="0"/>
              <a:t>: </a:t>
            </a:r>
            <a:r>
              <a:rPr lang="ko-KR" altLang="en-US" baseline="0" dirty="0" err="1" smtClean="0"/>
              <a:t>ㅂㅇ</a:t>
            </a:r>
            <a:r>
              <a:rPr lang="ko-KR" altLang="en-US" baseline="0" dirty="0" smtClean="0"/>
              <a:t> 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4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상관계수가 전체적으로 </a:t>
            </a:r>
            <a:r>
              <a:rPr lang="ko-KR" altLang="en-US" dirty="0" err="1" smtClean="0"/>
              <a:t>낮은값임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r>
              <a:rPr lang="ko-KR" altLang="en-US" dirty="0" smtClean="0"/>
              <a:t>우리가 </a:t>
            </a:r>
            <a:r>
              <a:rPr lang="ko-KR" altLang="en-US" dirty="0" err="1" smtClean="0"/>
              <a:t>보려는게</a:t>
            </a:r>
            <a:r>
              <a:rPr lang="ko-KR" altLang="en-US" dirty="0" smtClean="0"/>
              <a:t> 파워와의 상관관계가 </a:t>
            </a:r>
            <a:r>
              <a:rPr lang="ko-KR" altLang="en-US" dirty="0" err="1" smtClean="0"/>
              <a:t>높은것</a:t>
            </a:r>
            <a:endParaRPr lang="en-US" altLang="ko-KR" dirty="0" smtClean="0"/>
          </a:p>
          <a:p>
            <a:r>
              <a:rPr lang="ko-KR" altLang="en-US" dirty="0" smtClean="0"/>
              <a:t>그나마 </a:t>
            </a:r>
            <a:r>
              <a:rPr lang="ko-KR" altLang="en-US" dirty="0" err="1" smtClean="0"/>
              <a:t>높은애들이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0.1 </a:t>
            </a:r>
            <a:r>
              <a:rPr lang="ko-KR" altLang="en-US" dirty="0" smtClean="0"/>
              <a:t>이상 </a:t>
            </a:r>
            <a:endParaRPr lang="en-US" altLang="ko-KR" dirty="0" smtClean="0"/>
          </a:p>
          <a:p>
            <a:r>
              <a:rPr lang="ko-KR" altLang="en-US" dirty="0" smtClean="0"/>
              <a:t>색칠한 애들이 </a:t>
            </a:r>
            <a:r>
              <a:rPr lang="en-US" altLang="ko-KR" dirty="0" smtClean="0"/>
              <a:t>0.1 </a:t>
            </a:r>
            <a:r>
              <a:rPr lang="ko-KR" altLang="en-US" dirty="0" smtClean="0"/>
              <a:t>보다 높음 </a:t>
            </a:r>
            <a:r>
              <a:rPr lang="ko-KR" altLang="en-US" dirty="0" err="1" smtClean="0"/>
              <a:t>ㅋㅋ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히트맵을</a:t>
            </a:r>
            <a:r>
              <a:rPr lang="ko-KR" altLang="en-US" dirty="0" smtClean="0"/>
              <a:t> 찍어보니 </a:t>
            </a:r>
            <a:r>
              <a:rPr lang="en-US" altLang="ko-KR" dirty="0" smtClean="0"/>
              <a:t>power</a:t>
            </a:r>
            <a:r>
              <a:rPr lang="ko-KR" altLang="en-US" dirty="0" smtClean="0"/>
              <a:t>와 다른 변수들 </a:t>
            </a:r>
            <a:r>
              <a:rPr lang="ko-KR" altLang="en-US" dirty="0" err="1" smtClean="0"/>
              <a:t>가느이</a:t>
            </a:r>
            <a:r>
              <a:rPr lang="ko-KR" altLang="en-US" dirty="0" smtClean="0"/>
              <a:t> 상관계수가 꽤 낮더라</a:t>
            </a:r>
            <a:r>
              <a:rPr lang="en-US" altLang="ko-KR" dirty="0" smtClean="0"/>
              <a:t>,, </a:t>
            </a:r>
            <a:r>
              <a:rPr lang="ko-KR" altLang="en-US" dirty="0" smtClean="0"/>
              <a:t>그래서 </a:t>
            </a:r>
            <a:r>
              <a:rPr lang="ko-KR" altLang="en-US" dirty="0" err="1" smtClean="0"/>
              <a:t>건물별로</a:t>
            </a:r>
            <a:r>
              <a:rPr lang="ko-KR" altLang="en-US" dirty="0" smtClean="0"/>
              <a:t> 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주중 나눠서 그래프를 그려봤다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Power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한줄표</a:t>
            </a:r>
            <a:r>
              <a:rPr lang="ko-KR" altLang="en-US" baseline="0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A3FB2-7272-4B78-9852-941A9EB8CA8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85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8"/>
          <p:cNvCxnSpPr>
            <a:cxnSpLocks noChangeShapeType="1"/>
          </p:cNvCxnSpPr>
          <p:nvPr userDrawn="1"/>
        </p:nvCxnSpPr>
        <p:spPr bwMode="auto">
          <a:xfrm>
            <a:off x="0" y="614363"/>
            <a:ext cx="9906000" cy="0"/>
          </a:xfrm>
          <a:prstGeom prst="line">
            <a:avLst/>
          </a:prstGeom>
          <a:noFill/>
          <a:ln w="25400" algn="ctr">
            <a:solidFill>
              <a:srgbClr val="D9EAF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4219350" y="6583935"/>
            <a:ext cx="1467301" cy="229443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 algn="ctr" defTabSz="91436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fld id="{C582D422-196C-4F53-866F-1041A01B9347}" type="slidenum">
              <a:rPr kumimoji="1" lang="zh-CN" altLang="en-US" sz="1000" b="1" smtClean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defTabSz="91436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kumimoji="1" lang="zh-CN" altLang="en-US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kumimoji="1" lang="en-US" altLang="zh-CN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  19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45513" y="736489"/>
            <a:ext cx="9216000" cy="648000"/>
          </a:xfrm>
        </p:spPr>
        <p:txBody>
          <a:bodyPr vert="horz" lIns="91440" tIns="45720" rIns="91440" bIns="45720" rtlCol="0">
            <a:noAutofit/>
          </a:bodyPr>
          <a:lstStyle>
            <a:lvl1pPr latinLnBrk="0">
              <a:lnSpc>
                <a:spcPts val="2400"/>
              </a:lnSpc>
              <a:defRPr lang="ko-KR" altLang="en-US" sz="1800" b="1" baseline="0" dirty="0" smtClean="0">
                <a:latin typeface="맑은 고딕" panose="020B0503020000020004" pitchFamily="50" charset="-127"/>
                <a:ea typeface="+mj-ea"/>
                <a:cs typeface="+mj-cs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 latinLnBrk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45513" y="209756"/>
            <a:ext cx="4607487" cy="3600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57243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217">
          <p15:clr>
            <a:srgbClr val="FBAE40"/>
          </p15:clr>
        </p15:guide>
        <p15:guide id="5" pos="6023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8"/>
          <p:cNvCxnSpPr>
            <a:cxnSpLocks noChangeShapeType="1"/>
          </p:cNvCxnSpPr>
          <p:nvPr userDrawn="1"/>
        </p:nvCxnSpPr>
        <p:spPr bwMode="auto">
          <a:xfrm>
            <a:off x="0" y="614363"/>
            <a:ext cx="9906000" cy="0"/>
          </a:xfrm>
          <a:prstGeom prst="line">
            <a:avLst/>
          </a:prstGeom>
          <a:noFill/>
          <a:ln w="25400" algn="ctr">
            <a:solidFill>
              <a:srgbClr val="D9EAF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Rectangle 6"/>
          <p:cNvSpPr txBox="1">
            <a:spLocks noChangeArrowheads="1"/>
          </p:cNvSpPr>
          <p:nvPr userDrawn="1"/>
        </p:nvSpPr>
        <p:spPr>
          <a:xfrm>
            <a:off x="4219350" y="6583935"/>
            <a:ext cx="1467301" cy="229443"/>
          </a:xfrm>
          <a:prstGeom prst="rect">
            <a:avLst/>
          </a:prstGeom>
          <a:ln/>
        </p:spPr>
        <p:txBody>
          <a:bodyPr lIns="91436" tIns="45718" rIns="91436" bIns="45718"/>
          <a:lstStyle>
            <a:lvl1pPr>
              <a:defRPr/>
            </a:lvl1pPr>
          </a:lstStyle>
          <a:p>
            <a:pPr algn="ctr" defTabSz="91436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zh-CN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1" lang="ko-KR" altLang="en-US" sz="1000" b="1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</a:t>
            </a:r>
            <a:r>
              <a:rPr kumimoji="1" lang="en-US" altLang="ko-KR" sz="1000" b="1" dirty="0">
                <a:solidFill>
                  <a:prstClr val="white">
                    <a:lumMod val="50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kumimoji="1" lang="en-US" altLang="zh-CN" sz="1000" b="1" dirty="0">
              <a:solidFill>
                <a:prstClr val="white">
                  <a:lumMod val="50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345513" y="736489"/>
            <a:ext cx="9216000" cy="648000"/>
          </a:xfrm>
        </p:spPr>
        <p:txBody>
          <a:bodyPr vert="horz" lIns="91440" tIns="45720" rIns="91440" bIns="45720" rtlCol="0">
            <a:noAutofit/>
          </a:bodyPr>
          <a:lstStyle>
            <a:lvl1pPr latinLnBrk="0">
              <a:lnSpc>
                <a:spcPts val="2400"/>
              </a:lnSpc>
              <a:defRPr lang="ko-KR" altLang="en-US" sz="1800" b="1" baseline="0" dirty="0" smtClean="0">
                <a:latin typeface="맑은 고딕" panose="020B0503020000020004" pitchFamily="50" charset="-127"/>
                <a:ea typeface="+mj-ea"/>
                <a:cs typeface="+mj-cs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 latinLnBrk="0">
              <a:lnSpc>
                <a:spcPct val="100000"/>
              </a:lnSpc>
              <a:spcBef>
                <a:spcPct val="0"/>
              </a:spcBef>
              <a:buNone/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345513" y="209756"/>
            <a:ext cx="4607487" cy="360000"/>
          </a:xfrm>
          <a:prstGeom prst="rect">
            <a:avLst/>
          </a:prstGeom>
        </p:spPr>
        <p:txBody>
          <a:bodyPr/>
          <a:lstStyle>
            <a:lvl1pPr>
              <a:defRPr sz="20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44317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120">
          <p15:clr>
            <a:srgbClr val="FBAE40"/>
          </p15:clr>
        </p15:guide>
        <p15:guide id="3" orient="horz" pos="572">
          <p15:clr>
            <a:srgbClr val="FBAE40"/>
          </p15:clr>
        </p15:guide>
        <p15:guide id="4" pos="217">
          <p15:clr>
            <a:srgbClr val="FBAE40"/>
          </p15:clr>
        </p15:guide>
        <p15:guide id="5" pos="6023">
          <p15:clr>
            <a:srgbClr val="FBAE40"/>
          </p15:clr>
        </p15:guide>
        <p15:guide id="6" orient="horz" pos="40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6500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/>
          <a:lstStyle/>
          <a:p>
            <a:fld id="{DEF71A76-50FA-4017-8193-85392BC05805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556C2-9F1A-480E-A4B9-E3C8C577DA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408752" y="6476996"/>
            <a:ext cx="1088496" cy="26161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1C337B3-9DE2-4102-99E3-E789530AE4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101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30" r:id="rId2"/>
    <p:sldLayoutId id="2147483729" r:id="rId3"/>
    <p:sldLayoutId id="2147483731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6"/>
          <p:cNvSpPr>
            <a:spLocks noChangeArrowheads="1"/>
          </p:cNvSpPr>
          <p:nvPr/>
        </p:nvSpPr>
        <p:spPr bwMode="auto">
          <a:xfrm>
            <a:off x="420970" y="2392422"/>
            <a:ext cx="9010458" cy="158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lnSpc>
                <a:spcPct val="110000"/>
              </a:lnSpc>
              <a:defRPr/>
            </a:pPr>
            <a:r>
              <a:rPr lang="en-US" altLang="ko-KR" sz="28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LS</a:t>
            </a:r>
            <a:r>
              <a:rPr lang="ko-KR" altLang="en-US" sz="28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en-US" altLang="ko-KR" sz="2800" b="1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Bigdata School </a:t>
            </a:r>
            <a:endParaRPr lang="en-US" altLang="ko-KR" sz="2800" b="1" dirty="0" smtClean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 eaLnBrk="1" hangingPunct="1">
              <a:lnSpc>
                <a:spcPct val="110000"/>
              </a:lnSpc>
              <a:defRPr/>
            </a:pPr>
            <a:endParaRPr lang="en-US" altLang="ko-KR" sz="2800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ctr" eaLnBrk="1" latinLnBrk="1" hangingPunct="1">
              <a:lnSpc>
                <a:spcPct val="110000"/>
              </a:lnSpc>
              <a:defRPr/>
            </a:pPr>
            <a:r>
              <a:rPr lang="en-US" altLang="ko-KR" sz="3200" b="1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3200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조 </a:t>
            </a:r>
            <a:r>
              <a:rPr lang="ko-KR" altLang="en-US" sz="3200" b="1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 결과 보고서</a:t>
            </a:r>
            <a:endParaRPr lang="ko-KR" altLang="en-US" sz="4000" b="1" dirty="0">
              <a:solidFill>
                <a:srgbClr val="0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37351" y="5578953"/>
            <a:ext cx="2576346" cy="923753"/>
            <a:chOff x="3637351" y="5921853"/>
            <a:chExt cx="2576346" cy="923753"/>
          </a:xfrm>
        </p:grpSpPr>
        <p:grpSp>
          <p:nvGrpSpPr>
            <p:cNvPr id="10" name="그룹 9"/>
            <p:cNvGrpSpPr/>
            <p:nvPr/>
          </p:nvGrpSpPr>
          <p:grpSpPr>
            <a:xfrm>
              <a:off x="3975232" y="5921853"/>
              <a:ext cx="2032622" cy="341596"/>
              <a:chOff x="4232672" y="5874523"/>
              <a:chExt cx="1527140" cy="341596"/>
            </a:xfrm>
          </p:grpSpPr>
          <p:sp>
            <p:nvSpPr>
              <p:cNvPr id="12" name="Rectangle 2"/>
              <p:cNvSpPr>
                <a:spLocks noChangeArrowheads="1"/>
              </p:cNvSpPr>
              <p:nvPr/>
            </p:nvSpPr>
            <p:spPr bwMode="auto">
              <a:xfrm>
                <a:off x="4232672" y="5874523"/>
                <a:ext cx="1527140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algn="ctr" eaLnBrk="1" latinLnBrk="1" hangingPunct="1"/>
                <a:r>
                  <a:rPr lang="en-US" altLang="ko-KR" sz="1600" b="1" dirty="0" smtClean="0">
                    <a:latin typeface="에스코어 드림 6 Bold" panose="020B0703030302020204" pitchFamily="34" charset="-127"/>
                    <a:ea typeface="에스코어 드림 6 Bold" panose="020B0703030302020204" pitchFamily="34" charset="-127"/>
                  </a:rPr>
                  <a:t>2024. 05. 30 </a:t>
                </a:r>
                <a:endParaRPr lang="ko-KR" altLang="en-US" sz="16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endParaRPr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>
                <a:off x="4253492" y="6216119"/>
                <a:ext cx="144065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 dirty="0"/>
              </a:p>
            </p:txBody>
          </p:sp>
        </p:grpSp>
        <p:sp>
          <p:nvSpPr>
            <p:cNvPr id="11" name="직사각형 10"/>
            <p:cNvSpPr/>
            <p:nvPr/>
          </p:nvSpPr>
          <p:spPr>
            <a:xfrm>
              <a:off x="3637351" y="6347008"/>
              <a:ext cx="2576346" cy="4985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1200" b="1" dirty="0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2</a:t>
              </a:r>
              <a:r>
                <a:rPr lang="ko-KR" altLang="en-US" sz="1200" b="1" dirty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조 정하연</a:t>
              </a:r>
            </a:p>
            <a:p>
              <a:pPr algn="ctr">
                <a:lnSpc>
                  <a:spcPct val="110000"/>
                </a:lnSpc>
              </a:pPr>
              <a:r>
                <a:rPr lang="ko-KR" altLang="en-US" sz="1200" b="1" dirty="0" err="1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강하연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</a:t>
              </a:r>
              <a:r>
                <a:rPr lang="ko-KR" altLang="en-US" sz="1200" b="1" dirty="0" err="1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김지유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박민서 </a:t>
              </a:r>
              <a:r>
                <a:rPr lang="ko-KR" altLang="en-US" sz="1200" b="1" dirty="0" err="1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이채은</a:t>
              </a:r>
              <a:r>
                <a:rPr lang="ko-KR" altLang="en-US" sz="1200" b="1" dirty="0" smtClean="0">
                  <a:solidFill>
                    <a:srgbClr val="000000"/>
                  </a:solidFill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 정재성</a:t>
              </a:r>
              <a:endParaRPr lang="ko-KR" altLang="en-US" sz="1200" b="1" dirty="0">
                <a:solidFill>
                  <a:srgbClr val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41" y="3969542"/>
            <a:ext cx="1134613" cy="132649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81484" y="3085228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1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136685" y="75962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범주형 변수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비전기냉방시설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/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태양광보유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전력 사용량 분석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67" y="1408675"/>
            <a:ext cx="4562837" cy="33192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71058" y="28403550"/>
            <a:ext cx="6139817" cy="10643664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410534" y="4832547"/>
            <a:ext cx="9162042" cy="1704524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비전기냉방시설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태양광 보유 여부와 전력사용량의 관계</a:t>
            </a:r>
            <a:endParaRPr lang="en-US" altLang="ko-KR" sz="16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범주형 변수 우선 파악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전력 감소 여부 판별 불가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시설 유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무 건물의 차이 발견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</a:t>
            </a: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</a:t>
            </a:r>
            <a:r>
              <a:rPr lang="ko-KR" altLang="en-US" sz="1400" b="1" dirty="0" smtClean="0">
                <a:solidFill>
                  <a:schemeClr val="accent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보유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400" b="1" dirty="0" err="1" smtClean="0">
                <a:solidFill>
                  <a:schemeClr val="accent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미보유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그래프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개형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차이 없음</a:t>
            </a:r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8970" y="1389361"/>
            <a:ext cx="4555816" cy="3338573"/>
          </a:xfrm>
          <a:prstGeom prst="rect">
            <a:avLst/>
          </a:prstGeom>
        </p:spPr>
      </p:pic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분석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(EDA) -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기초 통계 분석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96693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분석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(EDA) –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기초 통계 분석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122" name="Picture 2" descr="https://lh7-us.googleusercontent.com/mJwUtfiwNLyTTBPbbZA5M9plYkyi6li_GtF1GuAAuydGHGWgyfIajhB3mkQhTpi_Yjlex-VomZMVgpE_fQxk9Ma78289gZVKJBQPyItIiT91RzYp6EcI8jS96wkbs0Aueh8jsqMirwCnERo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4" y="1335103"/>
            <a:ext cx="5421197" cy="525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071310" y="759620"/>
            <a:ext cx="422993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HEATMAP(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히트맵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–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상관관계 분석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(1)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6021519" y="1552585"/>
            <a:ext cx="3262084" cy="4927728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변수 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en-US" altLang="ko-KR" sz="1600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power(</a:t>
            </a:r>
            <a:r>
              <a:rPr lang="ko-KR" altLang="en-US" sz="1600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전력사용량</a:t>
            </a:r>
            <a:r>
              <a:rPr lang="en-US" altLang="ko-KR" sz="1600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 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타 변수의 상관관계 분석</a:t>
            </a:r>
            <a:endParaRPr lang="en-US" altLang="ko-KR" sz="1600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400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각 변수들의 상관계수가 </a:t>
            </a:r>
            <a:endParaRPr lang="en-US" altLang="ko-KR" sz="1400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전체적으로 확연히 드러나지 않음</a:t>
            </a:r>
            <a:endParaRPr lang="en-US" altLang="ko-KR" sz="1400" dirty="0" smtClean="0">
              <a:solidFill>
                <a:srgbClr val="0000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(-0.077 ~ 0.16)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51" name="직선 연결선 50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3" name="직사각형 12"/>
          <p:cNvSpPr/>
          <p:nvPr/>
        </p:nvSpPr>
        <p:spPr>
          <a:xfrm>
            <a:off x="410534" y="5304916"/>
            <a:ext cx="4775741" cy="130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67" y="5312287"/>
            <a:ext cx="4444383" cy="21765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098639" y="1503725"/>
            <a:ext cx="478875" cy="3780251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7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659049" y="1739366"/>
            <a:ext cx="8921929" cy="4426177"/>
          </a:xfrm>
          <a:prstGeom prst="rect">
            <a:avLst/>
          </a:prstGeom>
          <a:blipFill dpi="0" rotWithShape="1">
            <a:blip r:embed="rId3">
              <a:alphaModFix amt="5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5400000">
            <a:off x="669297" y="3484651"/>
            <a:ext cx="3783243" cy="1085800"/>
          </a:xfrm>
          <a:prstGeom prst="triangle">
            <a:avLst/>
          </a:prstGeom>
          <a:gradFill>
            <a:gsLst>
              <a:gs pos="0">
                <a:srgbClr val="FFFFFF">
                  <a:alpha val="25000"/>
                  <a:lumMod val="31000"/>
                  <a:lumOff val="69000"/>
                </a:srgbClr>
              </a:gs>
              <a:gs pos="100000">
                <a:srgbClr val="C00000">
                  <a:alpha val="60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분석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(EDA) -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기초 통계 분석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17995" y="1165095"/>
            <a:ext cx="2233649" cy="168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9" y="1739367"/>
            <a:ext cx="1358970" cy="442617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564095" y="1807858"/>
            <a:ext cx="1453924" cy="4357686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2713988" y="3181129"/>
            <a:ext cx="5341110" cy="1581163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88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건물별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전력 사용량과 각 변수 간 상관관계</a:t>
            </a:r>
            <a:endParaRPr lang="en-US" altLang="ko-KR" sz="16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1600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각 </a:t>
            </a:r>
            <a:r>
              <a:rPr lang="ko-KR" altLang="en-US" sz="1400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건물별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파라미터간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상관관계의 차이 존재</a:t>
            </a:r>
            <a:endParaRPr lang="en-US" altLang="ko-KR" sz="1400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</a:t>
            </a:r>
            <a:r>
              <a:rPr lang="ko-KR" altLang="en-US" sz="1400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건물별</a:t>
            </a:r>
            <a:r>
              <a:rPr lang="ko-KR" altLang="en-US" sz="1400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주요 변수 상이</a:t>
            </a:r>
            <a:endParaRPr lang="en-US" altLang="ko-KR" sz="1400" b="1" dirty="0" smtClean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1310" y="759620"/>
            <a:ext cx="4229930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HEATMAP(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히트맵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–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상관관계 분석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(2)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24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95" y="1331239"/>
            <a:ext cx="8487865" cy="3952458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10534" y="5313025"/>
            <a:ext cx="9162042" cy="1297180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요일별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전력사용량의 상관관계</a:t>
            </a:r>
            <a:endParaRPr lang="en-US" altLang="ko-KR" sz="16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주말에는 전력사용량이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평일보다 확연히 낮음</a:t>
            </a:r>
            <a:endParaRPr lang="en-US" altLang="ko-KR" sz="1400" b="1" dirty="0" smtClean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건물별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주중</a:t>
            </a:r>
            <a:r>
              <a:rPr lang="en-US" altLang="ko-KR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주말의 전력사용량 시각화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필요성</a:t>
            </a:r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369631" y="3650854"/>
            <a:ext cx="410705" cy="410705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414144" y="2088359"/>
            <a:ext cx="1131375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ln w="3492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데이터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분석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(EDA) – </a:t>
            </a:r>
            <a:r>
              <a:rPr lang="ko-KR" altLang="en-US" dirty="0" err="1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시계열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분석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36685" y="75962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3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요일에 따른 전력사용량 시각화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5" name="직선 연결선 54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6" name="직선 연결선 55"/>
          <p:cNvCxnSpPr/>
          <p:nvPr/>
        </p:nvCxnSpPr>
        <p:spPr>
          <a:xfrm flipV="1">
            <a:off x="5574983" y="2396136"/>
            <a:ext cx="0" cy="1225390"/>
          </a:xfrm>
          <a:prstGeom prst="line">
            <a:avLst/>
          </a:prstGeom>
          <a:ln w="3492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4271925" y="2396136"/>
            <a:ext cx="665045" cy="665045"/>
          </a:xfrm>
          <a:prstGeom prst="ellipse">
            <a:avLst/>
          </a:prstGeom>
          <a:noFill/>
          <a:ln w="34925">
            <a:solidFill>
              <a:srgbClr val="0000C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/>
          <p:cNvCxnSpPr>
            <a:stCxn id="60" idx="1"/>
          </p:cNvCxnSpPr>
          <p:nvPr/>
        </p:nvCxnSpPr>
        <p:spPr>
          <a:xfrm flipH="1" flipV="1">
            <a:off x="4153191" y="2242247"/>
            <a:ext cx="216128" cy="251283"/>
          </a:xfrm>
          <a:prstGeom prst="line">
            <a:avLst/>
          </a:prstGeom>
          <a:ln w="3492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3915866" y="2242247"/>
            <a:ext cx="237326" cy="0"/>
          </a:xfrm>
          <a:prstGeom prst="line">
            <a:avLst/>
          </a:prstGeom>
          <a:ln w="34925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799839" y="2090682"/>
            <a:ext cx="1131375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ln w="34925">
            <a:solidFill>
              <a:srgbClr val="0000CC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평일 데이터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5512920" y="2348738"/>
            <a:ext cx="124125" cy="124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869152" y="2180184"/>
            <a:ext cx="124125" cy="124125"/>
          </a:xfrm>
          <a:prstGeom prst="ellipse">
            <a:avLst/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8013945" y="2847903"/>
            <a:ext cx="222635" cy="222635"/>
          </a:xfrm>
          <a:prstGeom prst="ellipse">
            <a:avLst/>
          </a:prstGeom>
          <a:noFill/>
          <a:ln w="34925">
            <a:solidFill>
              <a:srgbClr val="36424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직선 연결선 72"/>
          <p:cNvCxnSpPr/>
          <p:nvPr/>
        </p:nvCxnSpPr>
        <p:spPr>
          <a:xfrm flipV="1">
            <a:off x="8134697" y="3071192"/>
            <a:ext cx="0" cy="649229"/>
          </a:xfrm>
          <a:prstGeom prst="line">
            <a:avLst/>
          </a:prstGeom>
          <a:ln w="34925">
            <a:solidFill>
              <a:srgbClr val="36424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951125" y="3729726"/>
            <a:ext cx="1131375" cy="307777"/>
          </a:xfrm>
          <a:prstGeom prst="rect">
            <a:avLst/>
          </a:prstGeom>
          <a:solidFill>
            <a:schemeClr val="bg1">
              <a:alpha val="66000"/>
            </a:schemeClr>
          </a:solidFill>
          <a:ln w="34925">
            <a:solidFill>
              <a:srgbClr val="364244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임시 공휴일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8072634" y="3650854"/>
            <a:ext cx="124125" cy="124125"/>
          </a:xfrm>
          <a:prstGeom prst="ellipse">
            <a:avLst/>
          </a:prstGeom>
          <a:solidFill>
            <a:srgbClr val="3642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4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095145" y="660211"/>
            <a:ext cx="58087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kumimoji="1" lang="ko-KR" altLang="en-US" b="1" dirty="0" smtClean="0">
                <a:solidFill>
                  <a:srgbClr val="C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선택 이유</a:t>
            </a:r>
            <a:endParaRPr kumimoji="1" lang="ko-KR" altLang="en-US" b="1" dirty="0">
              <a:solidFill>
                <a:srgbClr val="C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137" y="796809"/>
            <a:ext cx="521887" cy="469911"/>
            <a:chOff x="151197" y="757903"/>
            <a:chExt cx="521887" cy="469911"/>
          </a:xfrm>
        </p:grpSpPr>
        <p:grpSp>
          <p:nvGrpSpPr>
            <p:cNvPr id="9" name="그룹 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15" name="1/2 액자 14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현 15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현 16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눈물 방울 17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767474" y="1034316"/>
            <a:ext cx="8650073" cy="40155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군집화를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데이터 패턴 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직관적 이해</a:t>
            </a:r>
            <a:endParaRPr lang="en-US" altLang="ko-KR" sz="1600" b="1" dirty="0" smtClean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0268" y="1493116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707" y="1648087"/>
            <a:ext cx="5259844" cy="489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095145" y="660211"/>
            <a:ext cx="58087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kumimoji="1" lang="ko-KR" altLang="en-US" b="1" dirty="0" smtClean="0">
                <a:solidFill>
                  <a:srgbClr val="C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선택 이유</a:t>
            </a:r>
            <a:endParaRPr kumimoji="1" lang="ko-KR" altLang="en-US" b="1" dirty="0">
              <a:solidFill>
                <a:srgbClr val="C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137" y="796809"/>
            <a:ext cx="521887" cy="469911"/>
            <a:chOff x="151197" y="757903"/>
            <a:chExt cx="521887" cy="469911"/>
          </a:xfrm>
        </p:grpSpPr>
        <p:grpSp>
          <p:nvGrpSpPr>
            <p:cNvPr id="9" name="그룹 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15" name="1/2 액자 14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현 15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현 16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눈물 방울 17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767474" y="1034316"/>
            <a:ext cx="8650073" cy="40155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군집화를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데이터 패턴 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직관적 이해</a:t>
            </a:r>
            <a:endParaRPr lang="en-US" altLang="ko-KR" sz="1600" b="1" dirty="0" smtClean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0268" y="1493116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t="14345" b="16368"/>
          <a:stretch/>
        </p:blipFill>
        <p:spPr>
          <a:xfrm>
            <a:off x="2163847" y="1624728"/>
            <a:ext cx="5336809" cy="49924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048489" y="1975383"/>
            <a:ext cx="746876" cy="383909"/>
          </a:xfrm>
          <a:prstGeom prst="rect">
            <a:avLst/>
          </a:prstGeom>
          <a:noFill/>
          <a:ln w="63500">
            <a:solidFill>
              <a:srgbClr val="FF9999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919845" y="4284650"/>
            <a:ext cx="746876" cy="383909"/>
          </a:xfrm>
          <a:prstGeom prst="rect">
            <a:avLst/>
          </a:prstGeom>
          <a:noFill/>
          <a:ln w="63500">
            <a:solidFill>
              <a:srgbClr val="FF9999">
                <a:alpha val="4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90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095145" y="660211"/>
            <a:ext cx="58087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kumimoji="1" lang="ko-KR" altLang="en-US" b="1" dirty="0" smtClean="0">
                <a:solidFill>
                  <a:srgbClr val="C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선택 이유</a:t>
            </a:r>
            <a:endParaRPr kumimoji="1" lang="ko-KR" altLang="en-US" b="1" dirty="0">
              <a:solidFill>
                <a:srgbClr val="C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137" y="796809"/>
            <a:ext cx="521887" cy="469911"/>
            <a:chOff x="151197" y="757903"/>
            <a:chExt cx="521887" cy="469911"/>
          </a:xfrm>
        </p:grpSpPr>
        <p:grpSp>
          <p:nvGrpSpPr>
            <p:cNvPr id="9" name="그룹 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15" name="1/2 액자 14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현 15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현 16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눈물 방울 17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767474" y="1034316"/>
            <a:ext cx="8650073" cy="40155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군집화를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통한 데이터 패턴 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직관적 이해</a:t>
            </a:r>
            <a:endParaRPr lang="en-US" altLang="ko-KR" sz="1600" b="1" dirty="0" smtClean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0268" y="1493116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3029"/>
          <a:stretch/>
        </p:blipFill>
        <p:spPr>
          <a:xfrm>
            <a:off x="2504979" y="1648088"/>
            <a:ext cx="4417230" cy="49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292673" y="2387813"/>
            <a:ext cx="4169044" cy="4208775"/>
          </a:xfrm>
          <a:prstGeom prst="rect">
            <a:avLst/>
          </a:prstGeom>
          <a:noFill/>
          <a:ln w="63500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52" y="4969169"/>
            <a:ext cx="4794134" cy="164473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07473" y="1394466"/>
            <a:ext cx="9162042" cy="718113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실루엣계수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(Silhouette Score: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0.4519121761129534)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 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n=4 / n=5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설정 모델 중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b="1" u="sng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종합적인 모델의 성능</a:t>
            </a:r>
            <a:r>
              <a:rPr lang="en-US" altLang="ko-KR" sz="1200" b="1" u="sng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(SMAPE)</a:t>
            </a:r>
            <a:r>
              <a:rPr lang="ko-KR" altLang="en-US" sz="1200" b="1" u="sng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lang="en-US" altLang="ko-KR" sz="1200" b="1" u="sng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n=4</a:t>
            </a:r>
            <a:r>
              <a:rPr lang="ko-KR" altLang="en-US" sz="1200" b="1" u="sng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설정했을 때 우세</a:t>
            </a:r>
            <a:endParaRPr lang="en-US" altLang="ko-KR" sz="1400" b="1" u="sng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352" y="2689940"/>
            <a:ext cx="47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 </a:t>
            </a:r>
            <a:r>
              <a:rPr lang="en-US" altLang="ko-KR" sz="1200" b="1" dirty="0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평일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</a:t>
            </a:r>
            <a:r>
              <a:rPr lang="ko-KR" altLang="en-US" sz="12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시간별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평균에 따른 전력 사용량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r="49340"/>
          <a:stretch/>
        </p:blipFill>
        <p:spPr>
          <a:xfrm>
            <a:off x="301353" y="3147296"/>
            <a:ext cx="4796630" cy="14732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03829" y="2980782"/>
            <a:ext cx="18784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0 </a:t>
            </a:r>
            <a:r>
              <a:rPr lang="ko-KR" altLang="en-US" sz="700" b="1" dirty="0" smtClean="0"/>
              <a:t>평일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42088" y="4910159"/>
            <a:ext cx="206575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0 </a:t>
            </a:r>
            <a:r>
              <a:rPr lang="ko-KR" altLang="en-US" sz="700" b="1" dirty="0" smtClean="0"/>
              <a:t>주말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413" y="2818783"/>
            <a:ext cx="3874859" cy="17980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2413" y="4657056"/>
            <a:ext cx="3874859" cy="1808658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494840" y="2529150"/>
            <a:ext cx="19541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0 </a:t>
            </a:r>
            <a:r>
              <a:rPr lang="en-US" altLang="ko-KR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[3, 5, 9, 15]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0" name="대각선 줄무늬 19"/>
          <p:cNvSpPr/>
          <p:nvPr/>
        </p:nvSpPr>
        <p:spPr>
          <a:xfrm rot="18911365">
            <a:off x="3961248" y="3129647"/>
            <a:ext cx="2619949" cy="2628018"/>
          </a:xfrm>
          <a:prstGeom prst="diagStrip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9999">
                  <a:alpha val="40000"/>
                </a:srgb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7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K-means clustering (n = 4)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530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56" y="2345689"/>
            <a:ext cx="4502381" cy="1587582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5292673" y="1533348"/>
            <a:ext cx="4169044" cy="4208775"/>
          </a:xfrm>
          <a:prstGeom prst="rect">
            <a:avLst/>
          </a:prstGeom>
          <a:noFill/>
          <a:ln w="63500"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1352" y="1890958"/>
            <a:ext cx="47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 </a:t>
            </a:r>
            <a:r>
              <a:rPr lang="en-US" altLang="ko-KR" sz="1200" b="1" dirty="0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1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평일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</a:t>
            </a:r>
            <a:r>
              <a:rPr lang="ko-KR" altLang="en-US" sz="12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시간별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평균에 따른 전력 사용량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3829" y="2215671"/>
            <a:ext cx="187849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1 </a:t>
            </a:r>
            <a:r>
              <a:rPr lang="ko-KR" altLang="en-US" sz="700" b="1" dirty="0" smtClean="0"/>
              <a:t>평일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942088" y="4120772"/>
            <a:ext cx="206575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1 </a:t>
            </a:r>
            <a:r>
              <a:rPr lang="ko-KR" altLang="en-US" sz="700" b="1" dirty="0" smtClean="0"/>
              <a:t>주말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sp>
        <p:nvSpPr>
          <p:cNvPr id="19" name="직사각형 18"/>
          <p:cNvSpPr/>
          <p:nvPr/>
        </p:nvSpPr>
        <p:spPr>
          <a:xfrm>
            <a:off x="5464211" y="1681086"/>
            <a:ext cx="39132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1 : </a:t>
            </a:r>
            <a:r>
              <a:rPr lang="en-US" altLang="ko-KR" sz="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[2</a:t>
            </a:r>
            <a:r>
              <a:rPr lang="en-US" altLang="ko-KR" sz="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6, 7, 8, 13, 14, 16, 17, 18, 22, 23, 24, 25, 26, 27, 31, 33, 35, 37, 39, 43, 44, 45, 46, 47, 48, 52, 53, 54, 55, 56, 57]</a:t>
            </a:r>
          </a:p>
        </p:txBody>
      </p:sp>
      <p:sp>
        <p:nvSpPr>
          <p:cNvPr id="20" name="대각선 줄무늬 19"/>
          <p:cNvSpPr/>
          <p:nvPr/>
        </p:nvSpPr>
        <p:spPr>
          <a:xfrm rot="18911365">
            <a:off x="3961248" y="2323739"/>
            <a:ext cx="2619949" cy="2628018"/>
          </a:xfrm>
          <a:prstGeom prst="diagStripe">
            <a:avLst/>
          </a:prstGeom>
          <a:gradFill flip="none" rotWithShape="1">
            <a:gsLst>
              <a:gs pos="0">
                <a:srgbClr val="FFFFFF">
                  <a:alpha val="40000"/>
                </a:srgbClr>
              </a:gs>
              <a:gs pos="100000">
                <a:srgbClr val="FFFF99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584" y="2056383"/>
            <a:ext cx="3887221" cy="3633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71" y="4296551"/>
            <a:ext cx="4418466" cy="1580878"/>
          </a:xfrm>
          <a:prstGeom prst="rect">
            <a:avLst/>
          </a:prstGeom>
        </p:spPr>
      </p:pic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K-means clustering (n = 4)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7487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292673" y="1533348"/>
            <a:ext cx="4169044" cy="4208775"/>
          </a:xfrm>
          <a:prstGeom prst="rect">
            <a:avLst/>
          </a:prstGeom>
          <a:noFill/>
          <a:ln w="63500">
            <a:solidFill>
              <a:srgbClr val="99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1352" y="1890958"/>
            <a:ext cx="47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 </a:t>
            </a:r>
            <a:r>
              <a:rPr lang="en-US" altLang="ko-KR" sz="1200" b="1" dirty="0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2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평일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</a:t>
            </a:r>
            <a:r>
              <a:rPr lang="ko-KR" altLang="en-US" sz="12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시간별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평균에 따른 전력 사용량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34088" y="1751316"/>
            <a:ext cx="413841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8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2 </a:t>
            </a:r>
            <a:r>
              <a:rPr lang="en-US" altLang="ko-KR" sz="8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[4, 10, 11, 12, 28, 29, 30, 32, 36, 38, 40, 41, 42, 58, 59, 60]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03" y="2333082"/>
            <a:ext cx="4521432" cy="15875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65" y="4132283"/>
            <a:ext cx="4381725" cy="1638384"/>
          </a:xfrm>
          <a:prstGeom prst="rect">
            <a:avLst/>
          </a:prstGeom>
        </p:spPr>
      </p:pic>
      <p:sp>
        <p:nvSpPr>
          <p:cNvPr id="20" name="대각선 줄무늬 19"/>
          <p:cNvSpPr/>
          <p:nvPr/>
        </p:nvSpPr>
        <p:spPr>
          <a:xfrm rot="18911365">
            <a:off x="3961248" y="2323739"/>
            <a:ext cx="2619949" cy="2628018"/>
          </a:xfrm>
          <a:prstGeom prst="diagStripe">
            <a:avLst/>
          </a:prstGeom>
          <a:gradFill flip="none" rotWithShape="1">
            <a:gsLst>
              <a:gs pos="0">
                <a:srgbClr val="FFFFFF">
                  <a:alpha val="40000"/>
                </a:srgbClr>
              </a:gs>
              <a:gs pos="100000">
                <a:srgbClr val="99FFCC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104" y="1997646"/>
            <a:ext cx="3959679" cy="3647298"/>
          </a:xfrm>
          <a:prstGeom prst="rect">
            <a:avLst/>
          </a:prstGeom>
        </p:spPr>
      </p:pic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K-means clustering (n = 4)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2" name="직선 연결선 2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2041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0.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목차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1484" y="6500460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9422" y="4897904"/>
            <a:ext cx="1134613" cy="1326496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2922322" y="951309"/>
            <a:ext cx="521887" cy="469911"/>
            <a:chOff x="151197" y="757903"/>
            <a:chExt cx="521887" cy="469911"/>
          </a:xfrm>
        </p:grpSpPr>
        <p:grpSp>
          <p:nvGrpSpPr>
            <p:cNvPr id="49" name="그룹 4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51" name="1/2 액자 50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현 51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현 52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눈물 방울 53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막힌 원호 49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473638" y="1021348"/>
            <a:ext cx="2912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b="1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</a:t>
            </a:r>
            <a:r>
              <a:rPr lang="ko-KR" altLang="en-US" b="1" dirty="0" err="1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팀구성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81" name="직사각형 80"/>
          <p:cNvSpPr/>
          <p:nvPr/>
        </p:nvSpPr>
        <p:spPr>
          <a:xfrm>
            <a:off x="3473638" y="1783196"/>
            <a:ext cx="2912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3473638" y="2545044"/>
            <a:ext cx="3073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EDA (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데이터 분석</a:t>
            </a:r>
            <a:r>
              <a:rPr lang="en-US" altLang="ko-KR" b="1" dirty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97" name="직사각형 96"/>
          <p:cNvSpPr/>
          <p:nvPr/>
        </p:nvSpPr>
        <p:spPr>
          <a:xfrm>
            <a:off x="3473638" y="3242341"/>
            <a:ext cx="2912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105" name="직사각형 104"/>
          <p:cNvSpPr/>
          <p:nvPr/>
        </p:nvSpPr>
        <p:spPr>
          <a:xfrm>
            <a:off x="3473638" y="3990148"/>
            <a:ext cx="29128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5.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학습 및 선택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b="1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113" name="직사각형 112"/>
          <p:cNvSpPr/>
          <p:nvPr/>
        </p:nvSpPr>
        <p:spPr>
          <a:xfrm>
            <a:off x="3473638" y="4717313"/>
            <a:ext cx="34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데이터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b="1" dirty="0" err="1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추가건물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b="1" dirty="0" smtClean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121" name="직사각형 120"/>
          <p:cNvSpPr/>
          <p:nvPr/>
        </p:nvSpPr>
        <p:spPr>
          <a:xfrm>
            <a:off x="3473638" y="5437826"/>
            <a:ext cx="2912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122" name="직사각형 121"/>
          <p:cNvSpPr/>
          <p:nvPr/>
        </p:nvSpPr>
        <p:spPr>
          <a:xfrm>
            <a:off x="3473638" y="5450229"/>
            <a:ext cx="3478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7.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과제 요약 및 자체 평가 </a:t>
            </a:r>
            <a:endParaRPr lang="ko-KR" altLang="en-US" b="1" dirty="0" smtClean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  <a:endParaRPr lang="ko-KR" altLang="en-US" dirty="0"/>
          </a:p>
        </p:txBody>
      </p:sp>
      <p:sp>
        <p:nvSpPr>
          <p:cNvPr id="123" name="AutoShape 18"/>
          <p:cNvSpPr>
            <a:spLocks noChangeArrowheads="1"/>
          </p:cNvSpPr>
          <p:nvPr/>
        </p:nvSpPr>
        <p:spPr bwMode="auto">
          <a:xfrm>
            <a:off x="4890826" y="1414313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AutoShape 18"/>
          <p:cNvSpPr>
            <a:spLocks noChangeArrowheads="1"/>
          </p:cNvSpPr>
          <p:nvPr/>
        </p:nvSpPr>
        <p:spPr bwMode="auto">
          <a:xfrm>
            <a:off x="4890826" y="2135176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AutoShape 18"/>
          <p:cNvSpPr>
            <a:spLocks noChangeArrowheads="1"/>
          </p:cNvSpPr>
          <p:nvPr/>
        </p:nvSpPr>
        <p:spPr bwMode="auto">
          <a:xfrm>
            <a:off x="4890826" y="2875945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AutoShape 18"/>
          <p:cNvSpPr>
            <a:spLocks noChangeArrowheads="1"/>
          </p:cNvSpPr>
          <p:nvPr/>
        </p:nvSpPr>
        <p:spPr bwMode="auto">
          <a:xfrm>
            <a:off x="4890826" y="3512794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AutoShape 18"/>
          <p:cNvSpPr>
            <a:spLocks noChangeArrowheads="1"/>
          </p:cNvSpPr>
          <p:nvPr/>
        </p:nvSpPr>
        <p:spPr bwMode="auto">
          <a:xfrm>
            <a:off x="4890826" y="4337642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AutoShape 18"/>
          <p:cNvSpPr>
            <a:spLocks noChangeArrowheads="1"/>
          </p:cNvSpPr>
          <p:nvPr/>
        </p:nvSpPr>
        <p:spPr bwMode="auto">
          <a:xfrm>
            <a:off x="4890826" y="5056890"/>
            <a:ext cx="239369" cy="30675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rgbClr val="203864"/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762700" y="767842"/>
            <a:ext cx="4287254" cy="5328718"/>
          </a:xfrm>
          <a:prstGeom prst="rect">
            <a:avLst/>
          </a:prstGeom>
          <a:noFill/>
          <a:ln w="444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5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292673" y="1533348"/>
            <a:ext cx="4169044" cy="4208775"/>
          </a:xfrm>
          <a:prstGeom prst="rect">
            <a:avLst/>
          </a:prstGeom>
          <a:noFill/>
          <a:ln w="63500">
            <a:solidFill>
              <a:srgbClr val="CC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01352" y="1890958"/>
            <a:ext cx="47941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 </a:t>
            </a:r>
            <a:r>
              <a:rPr lang="en-US" altLang="ko-KR" sz="1200" b="1" dirty="0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3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평일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</a:t>
            </a:r>
            <a:r>
              <a:rPr lang="ko-KR" altLang="en-US" sz="12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시간별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평균에 따른 전력 사용량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34088" y="1751316"/>
            <a:ext cx="413841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9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</a:t>
            </a:r>
            <a:r>
              <a:rPr lang="en-US" altLang="ko-KR" sz="9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 : [1, 19, 20, 21, 34, 49, 50, 51</a:t>
            </a:r>
            <a:r>
              <a:rPr lang="en-US" altLang="ko-KR" sz="9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]</a:t>
            </a:r>
            <a:endParaRPr lang="en-US" altLang="ko-KR" sz="9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30" y="2532281"/>
            <a:ext cx="4521432" cy="14923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03829" y="2360853"/>
            <a:ext cx="1878495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3 </a:t>
            </a:r>
            <a:r>
              <a:rPr lang="ko-KR" altLang="en-US" sz="700" b="1" dirty="0" smtClean="0"/>
              <a:t>평일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67" y="4352930"/>
            <a:ext cx="4400776" cy="151137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2088" y="4189489"/>
            <a:ext cx="2065757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700" b="1" dirty="0" smtClean="0"/>
              <a:t>Cluster 3 </a:t>
            </a:r>
            <a:r>
              <a:rPr lang="ko-KR" altLang="en-US" sz="700" b="1" dirty="0" smtClean="0"/>
              <a:t>주말 </a:t>
            </a:r>
            <a:r>
              <a:rPr lang="ko-KR" altLang="en-US" sz="700" b="1" dirty="0" err="1" smtClean="0"/>
              <a:t>시간별</a:t>
            </a:r>
            <a:r>
              <a:rPr lang="ko-KR" altLang="en-US" sz="700" b="1" dirty="0" smtClean="0"/>
              <a:t> 평균 </a:t>
            </a:r>
            <a:r>
              <a:rPr lang="en-US" altLang="ko-KR" sz="700" b="1" dirty="0" smtClean="0"/>
              <a:t>(0</a:t>
            </a:r>
            <a:r>
              <a:rPr lang="ko-KR" altLang="en-US" sz="700" b="1" dirty="0" smtClean="0"/>
              <a:t>시 </a:t>
            </a:r>
            <a:r>
              <a:rPr lang="en-US" altLang="ko-KR" sz="700" b="1" dirty="0" smtClean="0"/>
              <a:t>~ 23</a:t>
            </a:r>
            <a:r>
              <a:rPr lang="ko-KR" altLang="en-US" sz="700" b="1" dirty="0" smtClean="0"/>
              <a:t>시</a:t>
            </a:r>
            <a:r>
              <a:rPr lang="en-US" altLang="ko-KR" sz="700" b="1" dirty="0" smtClean="0"/>
              <a:t>)</a:t>
            </a:r>
            <a:endParaRPr lang="ko-KR" altLang="en-US" sz="700" b="1" dirty="0"/>
          </a:p>
        </p:txBody>
      </p:sp>
      <p:sp>
        <p:nvSpPr>
          <p:cNvPr id="20" name="대각선 줄무늬 19"/>
          <p:cNvSpPr/>
          <p:nvPr/>
        </p:nvSpPr>
        <p:spPr>
          <a:xfrm rot="18911365">
            <a:off x="3961248" y="2323739"/>
            <a:ext cx="2619949" cy="2628018"/>
          </a:xfrm>
          <a:prstGeom prst="diagStripe">
            <a:avLst/>
          </a:prstGeom>
          <a:gradFill flip="none" rotWithShape="1">
            <a:gsLst>
              <a:gs pos="0">
                <a:srgbClr val="FFFFFF">
                  <a:alpha val="40000"/>
                </a:srgbClr>
              </a:gs>
              <a:gs pos="100000">
                <a:srgbClr val="CCCCFF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049" y="2035332"/>
            <a:ext cx="4078793" cy="3668046"/>
          </a:xfrm>
          <a:prstGeom prst="rect">
            <a:avLst/>
          </a:prstGeom>
        </p:spPr>
      </p:pic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: K-means clustering (n = 4)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2447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5377912" y="1374527"/>
            <a:ext cx="4078420" cy="4941033"/>
          </a:xfrm>
          <a:prstGeom prst="roundRect">
            <a:avLst>
              <a:gd name="adj" fmla="val 12911"/>
            </a:avLst>
          </a:prstGeom>
          <a:solidFill>
            <a:schemeClr val="bg1">
              <a:lumMod val="85000"/>
              <a:alpha val="51000"/>
            </a:schemeClr>
          </a:solidFill>
          <a:ln w="3492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Elbow Method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최적의 군집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 or 5</a:t>
            </a: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SSE 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오차 </a:t>
            </a:r>
            <a:r>
              <a:rPr lang="ko-KR" altLang="en-US" sz="1400" b="1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제곱합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완만해지는 구간인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4-5, 5-6</a:t>
            </a: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Silhouette Analysis</a:t>
            </a:r>
          </a:p>
          <a:p>
            <a:pPr algn="ctr"/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최적의 군집 수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 or 4</a:t>
            </a:r>
          </a:p>
          <a:p>
            <a:endParaRPr lang="en-US" altLang="ko-KR" sz="1400" b="1" dirty="0" smtClean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실루엣 계수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1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가까울수록 군집화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600" b="1" dirty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*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두 경우 모두 충족하는 </a:t>
            </a:r>
            <a:r>
              <a:rPr lang="en-US" altLang="ko-KR" sz="16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‘4’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로 군집화</a:t>
            </a:r>
            <a:endParaRPr lang="en-US" altLang="ko-KR" sz="1600" b="1" dirty="0" smtClean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3343" y="1374527"/>
            <a:ext cx="4287367" cy="2457419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34692" y="3874573"/>
            <a:ext cx="4386018" cy="269670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 rot="1381069">
            <a:off x="1770689" y="2669760"/>
            <a:ext cx="1032095" cy="190346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02600" y="4057955"/>
            <a:ext cx="573434" cy="149836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/>
          <p:cNvCxnSpPr/>
          <p:nvPr/>
        </p:nvCxnSpPr>
        <p:spPr>
          <a:xfrm>
            <a:off x="1898544" y="2677331"/>
            <a:ext cx="0" cy="910528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2293749" y="2867186"/>
            <a:ext cx="2" cy="720673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500754" y="4156120"/>
            <a:ext cx="0" cy="2159440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1888212" y="4156120"/>
            <a:ext cx="2583" cy="2159440"/>
          </a:xfrm>
          <a:prstGeom prst="line">
            <a:avLst/>
          </a:prstGeom>
          <a:ln w="222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774559" y="3587859"/>
            <a:ext cx="1024353" cy="1239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363855" y="6315560"/>
            <a:ext cx="650924" cy="1627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7818843" y="5607802"/>
            <a:ext cx="1066892" cy="192706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01777" y="733040"/>
            <a:ext cx="58906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 수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선택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(1)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Elbow </a:t>
            </a: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Method, Silhouette Analysis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47" name="직선 연결선 46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68061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10534" y="1467653"/>
            <a:ext cx="5928273" cy="4956394"/>
          </a:xfrm>
          <a:prstGeom prst="rect">
            <a:avLst/>
          </a:prstGeom>
          <a:blipFill dpi="0" rotWithShape="1">
            <a:blip r:embed="rId3">
              <a:alphaModFix amt="5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483207" y="1374527"/>
            <a:ext cx="2973125" cy="4941033"/>
          </a:xfrm>
          <a:prstGeom prst="roundRect">
            <a:avLst>
              <a:gd name="adj" fmla="val 12911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Elbow Method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최적의 군집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4-5 </a:t>
            </a: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기울기 증감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률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가장 큰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‘4’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선택 </a:t>
            </a:r>
            <a:r>
              <a:rPr lang="en-US" altLang="ko-KR" sz="1400" b="1" dirty="0" smtClean="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(-53%)</a:t>
            </a:r>
            <a:endParaRPr lang="en-US" altLang="ko-KR" sz="1400" b="1" dirty="0">
              <a:solidFill>
                <a:srgbClr val="0000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774153"/>
              </p:ext>
            </p:extLst>
          </p:nvPr>
        </p:nvGraphicFramePr>
        <p:xfrm>
          <a:off x="6561349" y="4026123"/>
          <a:ext cx="2818165" cy="15269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274">
                  <a:extLst>
                    <a:ext uri="{9D8B030D-6E8A-4147-A177-3AD203B41FA5}">
                      <a16:colId xmlns:a16="http://schemas.microsoft.com/office/drawing/2014/main" val="205376370"/>
                    </a:ext>
                  </a:extLst>
                </a:gridCol>
                <a:gridCol w="1058458">
                  <a:extLst>
                    <a:ext uri="{9D8B030D-6E8A-4147-A177-3AD203B41FA5}">
                      <a16:colId xmlns:a16="http://schemas.microsoft.com/office/drawing/2014/main" val="3561487624"/>
                    </a:ext>
                  </a:extLst>
                </a:gridCol>
                <a:gridCol w="997433">
                  <a:extLst>
                    <a:ext uri="{9D8B030D-6E8A-4147-A177-3AD203B41FA5}">
                      <a16:colId xmlns:a16="http://schemas.microsoft.com/office/drawing/2014/main" val="71297698"/>
                    </a:ext>
                  </a:extLst>
                </a:gridCol>
              </a:tblGrid>
              <a:tr h="6529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Cluster</a:t>
                      </a:r>
                    </a:p>
                    <a:p>
                      <a:pPr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number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Gradient of SSE 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Decrease Rate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474139"/>
                  </a:ext>
                </a:extLst>
              </a:tr>
              <a:tr h="3047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-14.48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-0.39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712790"/>
                  </a:ext>
                </a:extLst>
              </a:tr>
              <a:tr h="27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-6.78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-0.53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74408"/>
                  </a:ext>
                </a:extLst>
              </a:tr>
              <a:tr h="2900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-3.41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-0.50</a:t>
                      </a:r>
                      <a:endParaRPr lang="ko-KR" altLang="en-US" sz="12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592697"/>
                  </a:ext>
                </a:extLst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928" y="3634317"/>
            <a:ext cx="1430633" cy="25974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직사각형 21"/>
          <p:cNvSpPr/>
          <p:nvPr/>
        </p:nvSpPr>
        <p:spPr>
          <a:xfrm>
            <a:off x="1640676" y="3642065"/>
            <a:ext cx="1430634" cy="2597483"/>
          </a:xfrm>
          <a:prstGeom prst="rect">
            <a:avLst/>
          </a:prstGeom>
          <a:noFill/>
          <a:ln w="4762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1763738" y="3725183"/>
            <a:ext cx="433948" cy="2438292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>
            <a:stCxn id="35" idx="2"/>
          </p:cNvCxnSpPr>
          <p:nvPr/>
        </p:nvCxnSpPr>
        <p:spPr>
          <a:xfrm flipH="1" flipV="1">
            <a:off x="3085227" y="5116454"/>
            <a:ext cx="3414059" cy="9629"/>
          </a:xfrm>
          <a:prstGeom prst="line">
            <a:avLst/>
          </a:prstGeom>
          <a:ln w="349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35" name="타원 34"/>
          <p:cNvSpPr/>
          <p:nvPr/>
        </p:nvSpPr>
        <p:spPr>
          <a:xfrm>
            <a:off x="6499286" y="5064020"/>
            <a:ext cx="124125" cy="124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101777" y="733040"/>
            <a:ext cx="58906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 수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선택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(2)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Elbow Method Decrease rate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211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886" y="4399415"/>
            <a:ext cx="705334" cy="7053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직사각형 49"/>
          <p:cNvSpPr/>
          <p:nvPr/>
        </p:nvSpPr>
        <p:spPr>
          <a:xfrm>
            <a:off x="4994157" y="4015591"/>
            <a:ext cx="4398829" cy="1283313"/>
          </a:xfrm>
          <a:prstGeom prst="rect">
            <a:avLst/>
          </a:prstGeom>
          <a:solidFill>
            <a:schemeClr val="bg2">
              <a:lumMod val="9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94" y="2504419"/>
            <a:ext cx="729840" cy="72984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6" name="직사각형 35"/>
          <p:cNvSpPr/>
          <p:nvPr/>
        </p:nvSpPr>
        <p:spPr>
          <a:xfrm>
            <a:off x="4994157" y="2190589"/>
            <a:ext cx="4398829" cy="1194095"/>
          </a:xfrm>
          <a:prstGeom prst="rect">
            <a:avLst/>
          </a:prstGeom>
          <a:solidFill>
            <a:schemeClr val="bg2">
              <a:lumMod val="9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8" y="2513715"/>
            <a:ext cx="624153" cy="6612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직사각형 34"/>
          <p:cNvSpPr/>
          <p:nvPr/>
        </p:nvSpPr>
        <p:spPr>
          <a:xfrm>
            <a:off x="509645" y="2189819"/>
            <a:ext cx="4212149" cy="1194865"/>
          </a:xfrm>
          <a:prstGeom prst="rect">
            <a:avLst/>
          </a:prstGeom>
          <a:solidFill>
            <a:schemeClr val="bg2">
              <a:lumMod val="9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704" y="4359175"/>
            <a:ext cx="717000" cy="717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9" name="직사각형 48"/>
          <p:cNvSpPr/>
          <p:nvPr/>
        </p:nvSpPr>
        <p:spPr>
          <a:xfrm>
            <a:off x="509645" y="4030323"/>
            <a:ext cx="4212149" cy="1268581"/>
          </a:xfrm>
          <a:prstGeom prst="rect">
            <a:avLst/>
          </a:prstGeom>
          <a:solidFill>
            <a:schemeClr val="bg2">
              <a:lumMod val="9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03510" y="3698897"/>
            <a:ext cx="4421816" cy="1697112"/>
          </a:xfrm>
          <a:prstGeom prst="rect">
            <a:avLst/>
          </a:prstGeom>
          <a:noFill/>
          <a:ln w="28575">
            <a:solidFill>
              <a:srgbClr val="99FFC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03510" y="1837087"/>
            <a:ext cx="4421816" cy="1661695"/>
          </a:xfrm>
          <a:prstGeom prst="rect">
            <a:avLst/>
          </a:prstGeom>
          <a:noFill/>
          <a:ln w="28575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한쪽 모서리가 잘린 사각형 16"/>
          <p:cNvSpPr/>
          <p:nvPr/>
        </p:nvSpPr>
        <p:spPr>
          <a:xfrm>
            <a:off x="654128" y="1953317"/>
            <a:ext cx="1238896" cy="4449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</a:t>
            </a:r>
            <a:endParaRPr lang="ko-KR" altLang="en-US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0" name="한쪽 모서리가 잘린 사각형 39"/>
          <p:cNvSpPr/>
          <p:nvPr/>
        </p:nvSpPr>
        <p:spPr>
          <a:xfrm>
            <a:off x="649841" y="3790912"/>
            <a:ext cx="1238896" cy="4449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37152" y="2608495"/>
            <a:ext cx="3488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뚜렷한 공통점 및 경향성 </a:t>
            </a:r>
            <a:r>
              <a:rPr lang="ko-KR" altLang="en-US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파악 불가</a:t>
            </a:r>
            <a:endParaRPr lang="en-US" altLang="ko-KR" sz="1200" b="1" dirty="0" smtClean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타 군집에 속하지 못한 잔여 건물들의 군집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33388" y="2338030"/>
            <a:ext cx="3641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2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회사 등 </a:t>
            </a:r>
            <a:r>
              <a:rPr lang="en-US" altLang="ko-KR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평일에 출</a:t>
            </a:r>
            <a:r>
              <a:rPr lang="en-US" altLang="ko-KR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퇴근</a:t>
            </a:r>
            <a:r>
              <a:rPr lang="en-US" altLang="ko-KR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시설</a:t>
            </a:r>
            <a:r>
              <a:rPr lang="ko-KR" altLang="en-US" sz="1200" b="1" u="sng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예상</a:t>
            </a:r>
            <a:endParaRPr lang="en-US" altLang="ko-KR" sz="1200" b="1" u="sng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평일 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퇴근 시간 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전력사용량 집중적 </a:t>
            </a:r>
            <a:endParaRPr lang="en-US" altLang="ko-KR" sz="12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주말 및 휴일 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 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전력사용량 급감 추세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24599" y="4361314"/>
            <a:ext cx="3397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상업 시설 </a:t>
            </a:r>
            <a:r>
              <a:rPr lang="ko-KR" altLang="en-US" sz="1200" b="1" u="sng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</a:t>
            </a:r>
            <a:endParaRPr lang="en-US" altLang="ko-KR" sz="1200" b="1" u="sng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평일과 주말 모두 전력 사용</a:t>
            </a:r>
            <a:endParaRPr lang="en-US" altLang="ko-KR" sz="12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퇴근 시간 이후 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21~22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시까지 전력 사용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12299" y="1837087"/>
            <a:ext cx="4564250" cy="1661695"/>
          </a:xfrm>
          <a:prstGeom prst="rect">
            <a:avLst/>
          </a:prstGeom>
          <a:noFill/>
          <a:ln w="28575">
            <a:solidFill>
              <a:srgbClr val="FFFF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한쪽 모서리가 잘린 사각형 36"/>
          <p:cNvSpPr/>
          <p:nvPr/>
        </p:nvSpPr>
        <p:spPr>
          <a:xfrm>
            <a:off x="5145736" y="1954087"/>
            <a:ext cx="1238896" cy="4449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1</a:t>
            </a:r>
            <a:endParaRPr lang="ko-KR" altLang="en-US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833389" y="4365332"/>
            <a:ext cx="33929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u="sng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술집 등 유흥주점 </a:t>
            </a:r>
            <a:r>
              <a:rPr lang="ko-KR" altLang="en-US" sz="1200" b="1" u="sng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</a:t>
            </a:r>
            <a:endParaRPr lang="en-US" altLang="ko-KR" sz="1200" b="1" u="sng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평일과 주말 관계 없이 낮 전력사용량 ▽</a:t>
            </a:r>
            <a:endParaRPr lang="en-US" altLang="ko-KR" sz="12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퇴근 시간 이후 전력 사용 급증 </a:t>
            </a:r>
            <a:r>
              <a:rPr lang="en-US" altLang="ko-KR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  (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늦은 새벽까지 전력 사용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912299" y="3704637"/>
            <a:ext cx="4564250" cy="1691371"/>
          </a:xfrm>
          <a:prstGeom prst="rect">
            <a:avLst/>
          </a:prstGeom>
          <a:noFill/>
          <a:ln w="28575">
            <a:solidFill>
              <a:srgbClr val="CCCC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3" name="한쪽 모서리가 잘린 사각형 52"/>
          <p:cNvSpPr/>
          <p:nvPr/>
        </p:nvSpPr>
        <p:spPr>
          <a:xfrm>
            <a:off x="5145736" y="3786836"/>
            <a:ext cx="1238896" cy="444990"/>
          </a:xfrm>
          <a:prstGeom prst="snip1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Cluster 3</a:t>
            </a:r>
            <a:endParaRPr lang="ko-KR" altLang="en-US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6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특이점 분석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8" name="직선 연결선 57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4888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095145" y="660211"/>
            <a:ext cx="58087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kumimoji="1" lang="ko-KR" altLang="en-US" b="1" dirty="0" smtClean="0">
                <a:solidFill>
                  <a:srgbClr val="C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선택 이유</a:t>
            </a:r>
            <a:endParaRPr kumimoji="1" lang="ko-KR" altLang="en-US" b="1" dirty="0">
              <a:solidFill>
                <a:srgbClr val="C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137" y="796809"/>
            <a:ext cx="521887" cy="469911"/>
            <a:chOff x="151197" y="757903"/>
            <a:chExt cx="521887" cy="469911"/>
          </a:xfrm>
        </p:grpSpPr>
        <p:grpSp>
          <p:nvGrpSpPr>
            <p:cNvPr id="9" name="그룹 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15" name="1/2 액자 14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현 15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현 16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눈물 방울 17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767474" y="1034316"/>
            <a:ext cx="8650073" cy="40155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효율성 증가 및 학습시간 단축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0268" y="1493116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6" y="1795079"/>
            <a:ext cx="457500" cy="457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453" y="1875074"/>
            <a:ext cx="8994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건물 마다 개별 모델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적합한 모델 찾기 위해 한 건물 당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모델 적용 필요  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6" y="2454299"/>
            <a:ext cx="457500" cy="4575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53" y="2454299"/>
            <a:ext cx="457500" cy="4575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3" y="2454299"/>
            <a:ext cx="457500" cy="4575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84020" y="2651760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851660" y="2659380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011680" y="2659380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71700" y="2487752"/>
            <a:ext cx="6850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60</a:t>
            </a:r>
            <a:r>
              <a:rPr lang="ko-KR" altLang="en-US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건물 </a:t>
            </a:r>
            <a:r>
              <a:rPr lang="en-US" altLang="ko-KR" sz="20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20 = </a:t>
            </a:r>
            <a:r>
              <a:rPr lang="en-US" altLang="ko-KR" sz="2000" b="1" dirty="0" smtClean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1,200</a:t>
            </a:r>
            <a:r>
              <a:rPr lang="ko-KR" altLang="en-US" sz="2000" b="1" dirty="0" smtClean="0">
                <a:solidFill>
                  <a:schemeClr val="accent5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비교 </a:t>
            </a:r>
            <a:endParaRPr lang="ko-KR" altLang="en-US" b="1" dirty="0">
              <a:solidFill>
                <a:schemeClr val="accent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06" y="3522174"/>
            <a:ext cx="457500" cy="457500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4080178" y="36975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00283" y="36975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2956363" y="3234647"/>
            <a:ext cx="1793069" cy="1032554"/>
          </a:xfrm>
          <a:prstGeom prst="rect">
            <a:avLst/>
          </a:prstGeom>
          <a:noFill/>
          <a:ln w="28575">
            <a:solidFill>
              <a:srgbClr val="FF99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76" y="3522174"/>
            <a:ext cx="457500" cy="45750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029946" y="5710066"/>
            <a:ext cx="35734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4</a:t>
            </a:r>
            <a:r>
              <a:rPr lang="ko-KR" altLang="en-US" sz="20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군집 </a:t>
            </a:r>
            <a:r>
              <a:rPr lang="en-US" altLang="ko-KR" sz="20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 </a:t>
            </a:r>
            <a:r>
              <a:rPr lang="en-US" altLang="ko-KR" sz="20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 = </a:t>
            </a:r>
            <a:r>
              <a:rPr lang="en-US" altLang="ko-KR" sz="20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80</a:t>
            </a:r>
            <a:r>
              <a:rPr lang="ko-KR" altLang="en-US" sz="20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 비교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26" y="3522174"/>
            <a:ext cx="457500" cy="4575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6030898" y="36975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51003" y="36975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4907083" y="3234647"/>
            <a:ext cx="1793069" cy="1032554"/>
          </a:xfrm>
          <a:prstGeom prst="rect">
            <a:avLst/>
          </a:prstGeom>
          <a:noFill/>
          <a:ln w="28575">
            <a:solidFill>
              <a:schemeClr val="accent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96" y="3522174"/>
            <a:ext cx="457500" cy="4575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726" y="4741374"/>
            <a:ext cx="457500" cy="45750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6030898" y="49167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6251003" y="49167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4907083" y="4453847"/>
            <a:ext cx="1793069" cy="1032554"/>
          </a:xfrm>
          <a:prstGeom prst="rect">
            <a:avLst/>
          </a:prstGeom>
          <a:noFill/>
          <a:ln w="28575">
            <a:solidFill>
              <a:srgbClr val="00B0F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196" y="4741374"/>
            <a:ext cx="457500" cy="4575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26" y="4741374"/>
            <a:ext cx="457500" cy="45750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4087798" y="49167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4307903" y="4916784"/>
            <a:ext cx="106680" cy="1066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963983" y="4453847"/>
            <a:ext cx="1793069" cy="1032554"/>
          </a:xfrm>
          <a:prstGeom prst="rect">
            <a:avLst/>
          </a:prstGeom>
          <a:noFill/>
          <a:ln w="28575"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096" y="4741374"/>
            <a:ext cx="457500" cy="4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095145" y="660211"/>
            <a:ext cx="580873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* </a:t>
            </a:r>
            <a:r>
              <a:rPr kumimoji="1" lang="ko-KR" altLang="en-US" b="1" dirty="0" smtClean="0">
                <a:solidFill>
                  <a:srgbClr val="C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 선택 이유</a:t>
            </a:r>
            <a:endParaRPr kumimoji="1" lang="ko-KR" altLang="en-US" b="1" dirty="0">
              <a:solidFill>
                <a:srgbClr val="C00000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72137" y="796809"/>
            <a:ext cx="521887" cy="469911"/>
            <a:chOff x="151197" y="757903"/>
            <a:chExt cx="521887" cy="469911"/>
          </a:xfrm>
        </p:grpSpPr>
        <p:grpSp>
          <p:nvGrpSpPr>
            <p:cNvPr id="9" name="그룹 8"/>
            <p:cNvGrpSpPr/>
            <p:nvPr/>
          </p:nvGrpSpPr>
          <p:grpSpPr>
            <a:xfrm>
              <a:off x="151197" y="757903"/>
              <a:ext cx="521887" cy="469911"/>
              <a:chOff x="244060" y="2102955"/>
              <a:chExt cx="521887" cy="469911"/>
            </a:xfrm>
          </p:grpSpPr>
          <p:sp>
            <p:nvSpPr>
              <p:cNvPr id="15" name="1/2 액자 14"/>
              <p:cNvSpPr/>
              <p:nvPr/>
            </p:nvSpPr>
            <p:spPr>
              <a:xfrm rot="18900000" flipV="1">
                <a:off x="394896" y="2304917"/>
                <a:ext cx="243270" cy="267949"/>
              </a:xfrm>
              <a:prstGeom prst="halfFram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현 15"/>
              <p:cNvSpPr/>
              <p:nvPr/>
            </p:nvSpPr>
            <p:spPr>
              <a:xfrm rot="12962355">
                <a:off x="244060" y="2260767"/>
                <a:ext cx="183569" cy="18356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현 16"/>
              <p:cNvSpPr/>
              <p:nvPr/>
            </p:nvSpPr>
            <p:spPr>
              <a:xfrm rot="2017183">
                <a:off x="613628" y="2284766"/>
                <a:ext cx="152319" cy="152319"/>
              </a:xfrm>
              <a:prstGeom prst="chord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눈물 방울 17"/>
              <p:cNvSpPr/>
              <p:nvPr/>
            </p:nvSpPr>
            <p:spPr>
              <a:xfrm rot="8100000">
                <a:off x="300146" y="2102955"/>
                <a:ext cx="446730" cy="446730"/>
              </a:xfrm>
              <a:prstGeom prst="teardrop">
                <a:avLst/>
              </a:prstGeom>
              <a:noFill/>
              <a:ln w="60325">
                <a:solidFill>
                  <a:srgbClr val="20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막힌 원호 13"/>
            <p:cNvSpPr/>
            <p:nvPr/>
          </p:nvSpPr>
          <p:spPr>
            <a:xfrm flipV="1">
              <a:off x="359760" y="814796"/>
              <a:ext cx="153563" cy="145835"/>
            </a:xfrm>
            <a:prstGeom prst="blockArc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767474" y="1034316"/>
            <a:ext cx="8650073" cy="401550"/>
          </a:xfrm>
          <a:prstGeom prst="round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데이터가 적은 건물의 경우 </a:t>
            </a:r>
            <a:r>
              <a:rPr lang="ko-KR" altLang="en-US" sz="16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 군집 모델 활용 가능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 정확도 향상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20268" y="1493116"/>
            <a:ext cx="9499988" cy="9772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4" y="2554871"/>
            <a:ext cx="9308038" cy="39412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767568" y="2048976"/>
            <a:ext cx="2300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LIKE NETFLIX </a:t>
            </a:r>
            <a:endParaRPr lang="ko-KR" altLang="en-US" sz="2400" b="1" dirty="0">
              <a:solidFill>
                <a:srgbClr val="C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15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093" y="1300349"/>
            <a:ext cx="4055148" cy="25848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81" y="3885209"/>
            <a:ext cx="4065858" cy="25453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433" y="3892036"/>
            <a:ext cx="4055148" cy="253851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993733" y="2743200"/>
            <a:ext cx="1440973" cy="8369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75451" y="5300419"/>
            <a:ext cx="1635273" cy="826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967003" y="5300419"/>
            <a:ext cx="1457043" cy="826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최적 모델 탐색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98" y="1300349"/>
            <a:ext cx="4085941" cy="256562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60937" y="2735942"/>
            <a:ext cx="1440973" cy="83690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-710920" y="2263371"/>
            <a:ext cx="11182026" cy="2989691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 가지 군집 모두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sun(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일조량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),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en-US" altLang="ko-KR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Feature importance </a:t>
            </a:r>
            <a:r>
              <a:rPr lang="ko-KR" altLang="en-US" sz="1600" b="1" dirty="0" smtClean="0">
                <a:solidFill>
                  <a:srgbClr val="0000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↓</a:t>
            </a:r>
            <a:endParaRPr lang="en-US" altLang="ko-KR" sz="1600" b="1" dirty="0" smtClean="0">
              <a:solidFill>
                <a:srgbClr val="0000F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Sun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ko-KR" altLang="en-US" sz="16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포함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성능 비교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ko-KR" altLang="en-US" sz="16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포함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성능 비교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Sun,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ko-KR" altLang="en-US" sz="16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포함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 비교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Sun,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prec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 </a:t>
            </a:r>
            <a:r>
              <a:rPr lang="ko-KR" altLang="en-US" sz="1600" b="1" dirty="0" smtClean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모두 제외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성능 비교</a:t>
            </a:r>
            <a:endParaRPr lang="en-US" altLang="ko-KR" sz="1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347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/>
          <p:cNvSpPr/>
          <p:nvPr/>
        </p:nvSpPr>
        <p:spPr>
          <a:xfrm>
            <a:off x="464780" y="1790427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0.0087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151297" y="7073214"/>
          <a:ext cx="3982405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915">
                  <a:extLst>
                    <a:ext uri="{9D8B030D-6E8A-4147-A177-3AD203B41FA5}">
                      <a16:colId xmlns:a16="http://schemas.microsoft.com/office/drawing/2014/main" val="195832999"/>
                    </a:ext>
                  </a:extLst>
                </a:gridCol>
                <a:gridCol w="568915">
                  <a:extLst>
                    <a:ext uri="{9D8B030D-6E8A-4147-A177-3AD203B41FA5}">
                      <a16:colId xmlns:a16="http://schemas.microsoft.com/office/drawing/2014/main" val="3332934606"/>
                    </a:ext>
                  </a:extLst>
                </a:gridCol>
                <a:gridCol w="568915">
                  <a:extLst>
                    <a:ext uri="{9D8B030D-6E8A-4147-A177-3AD203B41FA5}">
                      <a16:colId xmlns:a16="http://schemas.microsoft.com/office/drawing/2014/main" val="3400890712"/>
                    </a:ext>
                  </a:extLst>
                </a:gridCol>
                <a:gridCol w="568915">
                  <a:extLst>
                    <a:ext uri="{9D8B030D-6E8A-4147-A177-3AD203B41FA5}">
                      <a16:colId xmlns:a16="http://schemas.microsoft.com/office/drawing/2014/main" val="393784333"/>
                    </a:ext>
                  </a:extLst>
                </a:gridCol>
                <a:gridCol w="505157">
                  <a:extLst>
                    <a:ext uri="{9D8B030D-6E8A-4147-A177-3AD203B41FA5}">
                      <a16:colId xmlns:a16="http://schemas.microsoft.com/office/drawing/2014/main" val="415894350"/>
                    </a:ext>
                  </a:extLst>
                </a:gridCol>
                <a:gridCol w="561026">
                  <a:extLst>
                    <a:ext uri="{9D8B030D-6E8A-4147-A177-3AD203B41FA5}">
                      <a16:colId xmlns:a16="http://schemas.microsoft.com/office/drawing/2014/main" val="2101102261"/>
                    </a:ext>
                  </a:extLst>
                </a:gridCol>
                <a:gridCol w="640562">
                  <a:extLst>
                    <a:ext uri="{9D8B030D-6E8A-4147-A177-3AD203B41FA5}">
                      <a16:colId xmlns:a16="http://schemas.microsoft.com/office/drawing/2014/main" val="1772750183"/>
                    </a:ext>
                  </a:extLst>
                </a:gridCol>
              </a:tblGrid>
              <a:tr h="135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Temp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Wind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Humid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Sun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latin typeface="+mn-ea"/>
                          <a:ea typeface="+mn-ea"/>
                        </a:rPr>
                        <a:t>Prec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0.0087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029733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0.0247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345761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0.2951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420715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0.0036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00584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Temp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Wind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Humid 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trike="sngStrike" dirty="0" smtClean="0">
                          <a:latin typeface="+mn-ea"/>
                          <a:ea typeface="+mn-ea"/>
                        </a:rPr>
                        <a:t>Sun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trike="sngStrike" dirty="0" err="1" smtClean="0">
                          <a:latin typeface="+mn-ea"/>
                          <a:ea typeface="+mn-ea"/>
                        </a:rPr>
                        <a:t>Prec</a:t>
                      </a:r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0.0096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23178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et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0.0236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400326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et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0.2918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013789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latin typeface="+mn-ea"/>
                          <a:ea typeface="+mn-ea"/>
                        </a:rPr>
                        <a:t>lightgbm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0.0035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26981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Temp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Wind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Humid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Sun 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trike="sngStrike" dirty="0" err="1" smtClean="0">
                          <a:latin typeface="+mn-ea"/>
                          <a:ea typeface="+mn-ea"/>
                        </a:rPr>
                        <a:t>Prec</a:t>
                      </a:r>
                      <a:endParaRPr lang="ko-KR" altLang="en-US" sz="1200" b="0" strike="sngStrike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latin typeface="+mn-ea"/>
                          <a:ea typeface="+mn-ea"/>
                        </a:rPr>
                        <a:t>catboost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0.0086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894005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0.0328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361204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0.2921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947571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0.0038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1753275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Temp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Wind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Humid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strike="sngStrike" dirty="0" smtClean="0">
                          <a:latin typeface="+mn-ea"/>
                          <a:ea typeface="+mn-ea"/>
                        </a:rPr>
                        <a:t>Sun</a:t>
                      </a:r>
                      <a:endParaRPr lang="ko-KR" altLang="en-US" sz="1200" b="0" strike="sngStrike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err="1" smtClean="0">
                          <a:latin typeface="+mn-ea"/>
                          <a:ea typeface="+mn-ea"/>
                        </a:rPr>
                        <a:t>Prec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0.0099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3852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0.0248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FFFF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464770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0.2967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99FFC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302092"/>
                  </a:ext>
                </a:extLst>
              </a:tr>
              <a:tr h="135207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 smtClean="0">
                          <a:latin typeface="+mn-ea"/>
                          <a:ea typeface="+mn-ea"/>
                        </a:rPr>
                        <a:t>0.0042</a:t>
                      </a:r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rgbClr val="CCCCFF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092900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960553"/>
              </p:ext>
            </p:extLst>
          </p:nvPr>
        </p:nvGraphicFramePr>
        <p:xfrm>
          <a:off x="2671639" y="1319827"/>
          <a:ext cx="480840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2185361841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416867910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020689218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213283924"/>
                    </a:ext>
                  </a:extLst>
                </a:gridCol>
                <a:gridCol w="873484">
                  <a:extLst>
                    <a:ext uri="{9D8B030D-6E8A-4147-A177-3AD203B41FA5}">
                      <a16:colId xmlns:a16="http://schemas.microsoft.com/office/drawing/2014/main" val="1834689820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26651"/>
                  </a:ext>
                </a:extLst>
              </a:tr>
            </a:tbl>
          </a:graphicData>
        </a:graphic>
      </p:graphicFrame>
      <p:sp>
        <p:nvSpPr>
          <p:cNvPr id="29" name="모서리가 둥근 직사각형 28"/>
          <p:cNvSpPr/>
          <p:nvPr/>
        </p:nvSpPr>
        <p:spPr>
          <a:xfrm>
            <a:off x="2828274" y="1790427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0.0247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269257" y="1790427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0.2951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648248" y="1790427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0.0036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0199597"/>
              </p:ext>
            </p:extLst>
          </p:nvPr>
        </p:nvGraphicFramePr>
        <p:xfrm>
          <a:off x="2671639" y="2443454"/>
          <a:ext cx="295119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2185361841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416867910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02068921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26651"/>
                  </a:ext>
                </a:extLst>
              </a:tr>
            </a:tbl>
          </a:graphicData>
        </a:graphic>
      </p:graphicFrame>
      <p:sp>
        <p:nvSpPr>
          <p:cNvPr id="36" name="모서리가 둥근 직사각형 35"/>
          <p:cNvSpPr/>
          <p:nvPr/>
        </p:nvSpPr>
        <p:spPr>
          <a:xfrm>
            <a:off x="464780" y="287530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0.0096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828274" y="287530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0.0236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269257" y="287530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0.2918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648248" y="287530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0.0035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236469"/>
              </p:ext>
            </p:extLst>
          </p:nvPr>
        </p:nvGraphicFramePr>
        <p:xfrm>
          <a:off x="5622829" y="2446166"/>
          <a:ext cx="185721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1049462101"/>
                    </a:ext>
                  </a:extLst>
                </a:gridCol>
                <a:gridCol w="873484">
                  <a:extLst>
                    <a:ext uri="{9D8B030D-6E8A-4147-A177-3AD203B41FA5}">
                      <a16:colId xmlns:a16="http://schemas.microsoft.com/office/drawing/2014/main" val="425684522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874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618317"/>
              </p:ext>
            </p:extLst>
          </p:nvPr>
        </p:nvGraphicFramePr>
        <p:xfrm>
          <a:off x="2671639" y="3991460"/>
          <a:ext cx="393492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8794634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153761577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3485887800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3940991149"/>
                    </a:ext>
                  </a:extLst>
                </a:gridCol>
              </a:tblGrid>
              <a:tr h="262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 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526763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1633"/>
              </p:ext>
            </p:extLst>
          </p:nvPr>
        </p:nvGraphicFramePr>
        <p:xfrm>
          <a:off x="6606559" y="3991460"/>
          <a:ext cx="87348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84">
                  <a:extLst>
                    <a:ext uri="{9D8B030D-6E8A-4147-A177-3AD203B41FA5}">
                      <a16:colId xmlns:a16="http://schemas.microsoft.com/office/drawing/2014/main" val="2810326776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7046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64780" y="448712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0.0086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828274" y="448712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0.0328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269257" y="448712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0.2921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48248" y="448712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0.0038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196498"/>
              </p:ext>
            </p:extLst>
          </p:nvPr>
        </p:nvGraphicFramePr>
        <p:xfrm>
          <a:off x="2671639" y="5598214"/>
          <a:ext cx="295119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2185361841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416867910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02068921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26651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213573"/>
              </p:ext>
            </p:extLst>
          </p:nvPr>
        </p:nvGraphicFramePr>
        <p:xfrm>
          <a:off x="5622829" y="5600926"/>
          <a:ext cx="185721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1049462101"/>
                    </a:ext>
                  </a:extLst>
                </a:gridCol>
                <a:gridCol w="873484">
                  <a:extLst>
                    <a:ext uri="{9D8B030D-6E8A-4147-A177-3AD203B41FA5}">
                      <a16:colId xmlns:a16="http://schemas.microsoft.com/office/drawing/2014/main" val="425684522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874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409247"/>
              </p:ext>
            </p:extLst>
          </p:nvPr>
        </p:nvGraphicFramePr>
        <p:xfrm>
          <a:off x="6606559" y="5596399"/>
          <a:ext cx="87348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84">
                  <a:extLst>
                    <a:ext uri="{9D8B030D-6E8A-4147-A177-3AD203B41FA5}">
                      <a16:colId xmlns:a16="http://schemas.microsoft.com/office/drawing/2014/main" val="2810326776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7046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464780" y="5991324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0.0099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2828274" y="5991324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0.0248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5269257" y="5991324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0.2967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7648248" y="5991324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0.0042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65482" y="288755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63026" y="4922841"/>
            <a:ext cx="14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Catboost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0878" y="4514336"/>
            <a:ext cx="1991706" cy="816061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290967" y="288755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46710" y="288755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262394" y="335994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0129" y="335994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59118" y="335994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최적 모델 탐색</a:t>
            </a: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ㅡ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SMAPE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평가지표 활용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45538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2671639" y="1543014"/>
          <a:ext cx="295119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2185361841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416867910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02068921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4626651"/>
                  </a:ext>
                </a:extLst>
              </a:tr>
            </a:tbl>
          </a:graphicData>
        </a:graphic>
      </p:graphicFrame>
      <p:sp>
        <p:nvSpPr>
          <p:cNvPr id="36" name="모서리가 둥근 직사각형 35"/>
          <p:cNvSpPr/>
          <p:nvPr/>
        </p:nvSpPr>
        <p:spPr>
          <a:xfrm>
            <a:off x="464780" y="197486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0.0096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828274" y="197486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0.0236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5269257" y="197486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0.2918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648248" y="1974868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0.0035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/>
        </p:nvGraphicFramePr>
        <p:xfrm>
          <a:off x="5622829" y="1545726"/>
          <a:ext cx="185721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1049462101"/>
                    </a:ext>
                  </a:extLst>
                </a:gridCol>
                <a:gridCol w="873484">
                  <a:extLst>
                    <a:ext uri="{9D8B030D-6E8A-4147-A177-3AD203B41FA5}">
                      <a16:colId xmlns:a16="http://schemas.microsoft.com/office/drawing/2014/main" val="4256845228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874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2671639" y="3091020"/>
          <a:ext cx="3934920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3730">
                  <a:extLst>
                    <a:ext uri="{9D8B030D-6E8A-4147-A177-3AD203B41FA5}">
                      <a16:colId xmlns:a16="http://schemas.microsoft.com/office/drawing/2014/main" val="87946345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1153761577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3485887800"/>
                    </a:ext>
                  </a:extLst>
                </a:gridCol>
                <a:gridCol w="983730">
                  <a:extLst>
                    <a:ext uri="{9D8B030D-6E8A-4147-A177-3AD203B41FA5}">
                      <a16:colId xmlns:a16="http://schemas.microsoft.com/office/drawing/2014/main" val="3940991149"/>
                    </a:ext>
                  </a:extLst>
                </a:gridCol>
              </a:tblGrid>
              <a:tr h="2621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Temp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Wind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Humid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Sun </a:t>
                      </a:r>
                      <a:endParaRPr lang="ko-KR" altLang="en-US" sz="1200" b="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rgbClr val="FF9999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526763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/>
        </p:nvGraphicFramePr>
        <p:xfrm>
          <a:off x="6606559" y="3091020"/>
          <a:ext cx="87348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3484">
                  <a:extLst>
                    <a:ext uri="{9D8B030D-6E8A-4147-A177-3AD203B41FA5}">
                      <a16:colId xmlns:a16="http://schemas.microsoft.com/office/drawing/2014/main" val="2810326776"/>
                    </a:ext>
                  </a:extLst>
                </a:gridCol>
              </a:tblGrid>
              <a:tr h="1874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Prec</a:t>
                      </a: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  <a:alpha val="4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697046"/>
                  </a:ext>
                </a:extLst>
              </a:tr>
            </a:tbl>
          </a:graphicData>
        </a:graphic>
      </p:graphicFrame>
      <p:sp>
        <p:nvSpPr>
          <p:cNvPr id="43" name="모서리가 둥근 직사각형 42"/>
          <p:cNvSpPr/>
          <p:nvPr/>
        </p:nvSpPr>
        <p:spPr>
          <a:xfrm>
            <a:off x="464780" y="358668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accent6">
              <a:lumMod val="20000"/>
              <a:lumOff val="8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0     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0.0086</a:t>
            </a:r>
            <a:endParaRPr lang="en-US" altLang="ko-KR" sz="1200" b="1" dirty="0">
              <a:solidFill>
                <a:srgbClr val="0000CC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2828274" y="358668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1      0.0328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5269257" y="358668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2      0.2921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648248" y="3586682"/>
            <a:ext cx="2038199" cy="424169"/>
          </a:xfrm>
          <a:prstGeom prst="roundRect">
            <a:avLst>
              <a:gd name="adj" fmla="val 25333"/>
            </a:avLst>
          </a:prstGeom>
          <a:solidFill>
            <a:schemeClr val="bg1">
              <a:alpha val="51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Cluster 4      0.0038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865482" y="198711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863026" y="4022401"/>
            <a:ext cx="14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Catboost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0878" y="3613896"/>
            <a:ext cx="1991706" cy="816061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5290967" y="198711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646710" y="1987110"/>
            <a:ext cx="1991706" cy="902196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262394" y="245950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680129" y="245950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059118" y="2459505"/>
            <a:ext cx="130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최적 모델 탐색</a:t>
            </a: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ㅡ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SMAPE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평가지표 활용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4. </a:t>
            </a:r>
            <a:r>
              <a: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군집화</a:t>
            </a:r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796172" y="4636314"/>
            <a:ext cx="850182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CatBoost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범주형 변수의 자동 변환과 내부적인 균형 조절을 통해 뛰어난 성능을 보이는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그래디언트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부스팅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알고리즘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Extra Trees: 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의사 결정 트리의 앙상블인 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Extra Trees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는 무작위로 특성을 선택하여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과적합을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줄이고 계산 비용을 낮추는 특징을 가집니다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400" b="1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en-US" altLang="ko-KR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LightGBM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Leaf-wise growth 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및 경험적으로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그레디언트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기반의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스플릿을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통해 빠른 속도와 높은 정확도를 제공하는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그래디언트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부스팅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알고리즘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298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40" y="1649498"/>
            <a:ext cx="3843502" cy="229428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779" y="1619729"/>
            <a:ext cx="3948291" cy="23755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44" y="4028551"/>
            <a:ext cx="3873198" cy="231201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3914" y="4014254"/>
            <a:ext cx="4018023" cy="2398465"/>
          </a:xfrm>
          <a:prstGeom prst="rect">
            <a:avLst/>
          </a:prstGeom>
        </p:spPr>
      </p:pic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학습 및 선택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345512" y="1139022"/>
            <a:ext cx="479413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▶</a:t>
            </a:r>
            <a:r>
              <a:rPr lang="ko-KR" altLang="en-US" sz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</a:t>
            </a:r>
            <a:r>
              <a:rPr lang="ko-KR" altLang="en-US" sz="150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번째 </a:t>
            </a:r>
            <a:r>
              <a:rPr lang="ko-KR" altLang="en-US" sz="15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 건물</a:t>
            </a:r>
            <a:r>
              <a:rPr lang="ko-KR" altLang="en-US" sz="15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en-US" altLang="ko-KR" sz="1500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Catboost</a:t>
            </a:r>
            <a:r>
              <a:rPr lang="en-US" altLang="ko-KR" sz="15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5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전력사용량 예측</a:t>
            </a:r>
            <a:endParaRPr lang="ko-KR" altLang="en-US" sz="15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</a:t>
            </a:r>
            <a:r>
              <a:rPr lang="en-US" altLang="ko-KR" sz="1400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</a:t>
            </a:r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[3, 5, 9, 15]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01777" y="733040"/>
            <a:ext cx="58906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최적 모델 탐색</a:t>
            </a: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59420" y="2056006"/>
            <a:ext cx="2284600" cy="307777"/>
          </a:xfrm>
          <a:prstGeom prst="rect">
            <a:avLst/>
          </a:prstGeom>
          <a:solidFill>
            <a:schemeClr val="bg1">
              <a:alpha val="56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 </a:t>
            </a:r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SMAPE: 2.02%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395802" y="1739937"/>
            <a:ext cx="2284600" cy="307777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 </a:t>
            </a:r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SMAPE: 4.39%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82032" y="5312619"/>
            <a:ext cx="2284600" cy="307777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 </a:t>
            </a:r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SMAPE: 1.38%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424762" y="4434505"/>
            <a:ext cx="2342308" cy="307777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r>
              <a:rPr lang="ko-KR" altLang="en-US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 </a:t>
            </a:r>
            <a:r>
              <a:rPr lang="en-US" altLang="ko-KR" sz="14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SMAPE:7.25%</a:t>
            </a:r>
            <a:endParaRPr lang="ko-KR" altLang="en-US" sz="14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314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모서리가 둥근 직사각형 45"/>
          <p:cNvSpPr/>
          <p:nvPr/>
        </p:nvSpPr>
        <p:spPr>
          <a:xfrm>
            <a:off x="607021" y="4050842"/>
            <a:ext cx="3817688" cy="1742209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팀 구성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49383" y="1318934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주제</a:t>
            </a:r>
            <a:endParaRPr lang="en-US" altLang="ko-KR" sz="1500" b="1" dirty="0">
              <a:solidFill>
                <a:prstClr val="black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35248" y="768243"/>
            <a:ext cx="387492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주제 및 선정 배경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C62309-41F2-CCA5-49EF-D7C34445DE14}"/>
              </a:ext>
            </a:extLst>
          </p:cNvPr>
          <p:cNvSpPr/>
          <p:nvPr/>
        </p:nvSpPr>
        <p:spPr>
          <a:xfrm>
            <a:off x="410534" y="3712829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선정 배경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2219" y="1919244"/>
            <a:ext cx="396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n w="12700">
                  <a:solidFill>
                    <a:srgbClr val="627953"/>
                  </a:solidFill>
                </a:ln>
                <a:noFill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Eco Power </a:t>
            </a:r>
            <a:r>
              <a:rPr lang="en-US" altLang="ko-KR" sz="2400" b="1" dirty="0">
                <a:ln w="12700">
                  <a:solidFill>
                    <a:srgbClr val="627953"/>
                  </a:solidFill>
                </a:ln>
                <a:noFill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Insight: </a:t>
            </a:r>
            <a:endParaRPr lang="en-US" altLang="ko-KR" sz="2400" b="1" dirty="0" smtClean="0">
              <a:ln w="12700">
                <a:solidFill>
                  <a:srgbClr val="627953"/>
                </a:solidFill>
              </a:ln>
              <a:noFill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전력 절감 및 </a:t>
            </a:r>
            <a:endParaRPr lang="en-US" altLang="ko-KR" sz="1600" b="1" dirty="0" smtClean="0">
              <a:solidFill>
                <a:schemeClr val="accent6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기업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ESG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실천 </a:t>
            </a:r>
            <a:r>
              <a:rPr lang="ko-KR" altLang="en-US" sz="1600" b="1" dirty="0" smtClean="0">
                <a:solidFill>
                  <a:schemeClr val="accent6">
                    <a:lumMod val="75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</a:t>
            </a:r>
            <a:endParaRPr lang="ko-KR" altLang="en-US" sz="1600" b="1" dirty="0">
              <a:solidFill>
                <a:schemeClr val="accent6">
                  <a:lumMod val="75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93" y="1965877"/>
            <a:ext cx="979380" cy="979380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1432586" y="5147150"/>
            <a:ext cx="2170925" cy="502090"/>
          </a:xfrm>
          <a:prstGeom prst="roundRect">
            <a:avLst>
              <a:gd name="adj" fmla="val 262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 w="3175">
                  <a:noFill/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지속 가능한 </a:t>
            </a:r>
            <a:endParaRPr lang="en-US" altLang="ko-KR" sz="1400" b="1" dirty="0" smtClean="0">
              <a:ln w="3175">
                <a:noFill/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400" b="1" dirty="0" smtClean="0">
                <a:ln w="3175">
                  <a:noFill/>
                </a:ln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발전 추구</a:t>
            </a:r>
            <a:endParaRPr lang="ko-KR" altLang="en-US" sz="1400" b="1" dirty="0">
              <a:ln w="3175">
                <a:noFill/>
              </a:ln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7892" y="4256129"/>
            <a:ext cx="3093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환경 문제의 심각성</a:t>
            </a:r>
            <a:r>
              <a:rPr lang="ko-KR" altLang="en-US" sz="12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↑</a:t>
            </a:r>
            <a:endParaRPr lang="en-US" altLang="ko-KR" sz="1200" b="1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에너지 효율성 ↑</a:t>
            </a:r>
            <a:endParaRPr lang="en-US" altLang="ko-KR" sz="1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전력 사용량 ↓</a:t>
            </a:r>
            <a:endParaRPr lang="en-US" altLang="ko-KR" sz="1200" b="1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en-US" altLang="ko-KR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ESG</a:t>
            </a:r>
            <a:r>
              <a:rPr lang="ko-KR" altLang="en-US" sz="12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경영 실천 방안 모색</a:t>
            </a:r>
            <a:endParaRPr lang="ko-KR" altLang="en-US" sz="1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28888" y="1568489"/>
            <a:ext cx="25704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n w="0">
                  <a:noFill/>
                </a:ln>
                <a:gradFill>
                  <a:gsLst>
                    <a:gs pos="0">
                      <a:schemeClr val="accent6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6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6"/>
                    </a:gs>
                  </a:gsLst>
                  <a:lin ang="5400000" scaled="0"/>
                </a:gradFill>
                <a:effectLst>
                  <a:reflection blurRad="6350" stA="42000" endPos="45500" dir="5400000" sy="-100000" algn="bl" rotWithShape="0"/>
                </a:effectLst>
                <a:latin typeface="Arial Black" panose="020B0A04020102020204" pitchFamily="34" charset="0"/>
              </a:rPr>
              <a:t>E</a:t>
            </a:r>
            <a:endParaRPr lang="en-US" altLang="ko-KR" sz="1200" dirty="0" smtClean="0">
              <a:ln w="0">
                <a:noFill/>
              </a:ln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/>
                  </a:gs>
                </a:gsLst>
                <a:lin ang="5400000" scaled="0"/>
              </a:gradFill>
              <a:effectLst>
                <a:reflection blurRad="6350" stA="42000" endPos="45500" dir="5400000" sy="-100000" algn="bl" rotWithShape="0"/>
              </a:effectLst>
              <a:latin typeface="Arial Black" panose="020B0A04020102020204" pitchFamily="34" charset="0"/>
            </a:endParaRPr>
          </a:p>
          <a:p>
            <a:r>
              <a:rPr lang="en-US" altLang="ko-KR" sz="9600" dirty="0" smtClean="0">
                <a:ln w="0">
                  <a:noFill/>
                </a:ln>
                <a:gradFill>
                  <a:gsLst>
                    <a:gs pos="0">
                      <a:schemeClr val="accent6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6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6"/>
                    </a:gs>
                  </a:gsLst>
                  <a:lin ang="5400000" scaled="0"/>
                </a:gradFill>
                <a:effectLst>
                  <a:reflection blurRad="6350" stA="42000" endPos="45500" dir="5400000" sy="-100000" algn="bl" rotWithShape="0"/>
                </a:effectLst>
                <a:latin typeface="Arial Black" panose="020B0A04020102020204" pitchFamily="34" charset="0"/>
              </a:rPr>
              <a:t>S</a:t>
            </a:r>
            <a:endParaRPr lang="en-US" altLang="ko-KR" sz="1200" dirty="0">
              <a:ln w="0">
                <a:noFill/>
              </a:ln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/>
                  </a:gs>
                </a:gsLst>
                <a:lin ang="5400000" scaled="0"/>
              </a:gradFill>
              <a:effectLst>
                <a:reflection blurRad="6350" stA="42000" endPos="45500" dir="5400000" sy="-100000" algn="bl" rotWithShape="0"/>
              </a:effectLst>
              <a:latin typeface="Arial Black" panose="020B0A04020102020204" pitchFamily="34" charset="0"/>
            </a:endParaRPr>
          </a:p>
          <a:p>
            <a:r>
              <a:rPr lang="en-US" altLang="ko-KR" sz="9600" dirty="0" smtClean="0">
                <a:ln w="0">
                  <a:noFill/>
                </a:ln>
                <a:gradFill>
                  <a:gsLst>
                    <a:gs pos="0">
                      <a:schemeClr val="accent6">
                        <a:lumMod val="110000"/>
                        <a:satMod val="105000"/>
                        <a:tint val="67000"/>
                      </a:schemeClr>
                    </a:gs>
                    <a:gs pos="50000">
                      <a:schemeClr val="accent6">
                        <a:lumMod val="105000"/>
                        <a:satMod val="103000"/>
                        <a:tint val="73000"/>
                      </a:schemeClr>
                    </a:gs>
                    <a:gs pos="100000">
                      <a:schemeClr val="accent6"/>
                    </a:gs>
                  </a:gsLst>
                  <a:lin ang="5400000" scaled="0"/>
                </a:gradFill>
                <a:effectLst>
                  <a:reflection blurRad="6350" stA="42000" endPos="45500" dir="5400000" sy="-100000" algn="bl" rotWithShape="0"/>
                </a:effectLst>
                <a:latin typeface="Arial Black" panose="020B0A04020102020204" pitchFamily="34" charset="0"/>
              </a:rPr>
              <a:t>G</a:t>
            </a:r>
            <a:endParaRPr lang="ko-KR" altLang="en-US" sz="1200" dirty="0">
              <a:ln w="0">
                <a:noFill/>
              </a:ln>
              <a:gradFill>
                <a:gsLst>
                  <a:gs pos="0">
                    <a:schemeClr val="accent6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6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6"/>
                  </a:gs>
                </a:gsLst>
                <a:lin ang="5400000" scaled="0"/>
              </a:gradFill>
              <a:effectLst>
                <a:reflection blurRad="6350" stA="42000" endPos="45500" dir="5400000" sy="-100000" algn="bl" rotWithShape="0"/>
              </a:effectLst>
              <a:latin typeface="Arial Black" panose="020B0A040201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93957" y="1806669"/>
            <a:ext cx="2596372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 w="0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NVIRONMENTAL</a:t>
            </a:r>
          </a:p>
          <a:p>
            <a:endParaRPr lang="en-US" altLang="ko-KR" dirty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 smtClean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 smtClean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 smtClean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sz="700" dirty="0" smtClean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altLang="ko-KR" dirty="0" smtClean="0">
                <a:ln w="0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OCIAL</a:t>
            </a:r>
          </a:p>
          <a:p>
            <a:endParaRPr lang="en-US" altLang="ko-KR" dirty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 smtClean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sz="2400" dirty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r>
              <a:rPr lang="en-US" altLang="ko-KR" dirty="0">
                <a:ln w="0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OVERNACE</a:t>
            </a:r>
            <a:endParaRPr lang="ko-KR" altLang="en-US" dirty="0">
              <a:ln w="0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solidFill>
                <a:schemeClr val="accent6"/>
              </a:solidFill>
              <a:latin typeface="Arial Black" panose="020B0A04020102020204" pitchFamily="34" charset="0"/>
            </a:endParaRPr>
          </a:p>
          <a:p>
            <a:endParaRPr lang="en-US" altLang="ko-KR" dirty="0">
              <a:solidFill>
                <a:schemeClr val="accent6"/>
              </a:solidFill>
              <a:latin typeface="Arial Black" panose="020B0A04020102020204" pitchFamily="34" charset="0"/>
            </a:endParaRPr>
          </a:p>
          <a:p>
            <a:endParaRPr lang="ko-KR" altLang="en-US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6148060" y="2160847"/>
            <a:ext cx="3172081" cy="62597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  <a:effectLst>
            <a:reflection blurRad="6350" stA="52000" endA="300" endPos="2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에너지 효율성 극대화</a:t>
            </a:r>
            <a:endParaRPr lang="en-US" altLang="ko-KR" sz="14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148059" y="3646994"/>
            <a:ext cx="3172081" cy="62597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  <a:effectLst>
            <a:reflection blurRad="6350" stA="52000" endA="300" endPos="2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에너지 절약 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비용절감</a:t>
            </a:r>
            <a:endParaRPr lang="en-US" altLang="ko-KR" sz="12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지역사회 기여</a:t>
            </a:r>
            <a:endParaRPr lang="ko-KR" altLang="en-US" sz="1200" b="1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148059" y="5096085"/>
            <a:ext cx="3172081" cy="62597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  <a:effectLst>
            <a:reflection blurRad="6350" stA="52000" endA="300" endPos="27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투명 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+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신뢰성</a:t>
            </a:r>
            <a:endParaRPr lang="en-US" altLang="ko-KR" sz="12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합리적 의사결정 및 지속 가능 경영</a:t>
            </a:r>
            <a:endParaRPr lang="ko-KR" altLang="en-US" sz="1200" b="1" dirty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948555" y="1318934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ESG, </a:t>
            </a:r>
            <a:r>
              <a:rPr lang="ko-KR" altLang="en-US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지속가능경영</a:t>
            </a:r>
            <a:endParaRPr lang="en-US" altLang="ko-KR" sz="1500" b="1" dirty="0">
              <a:solidFill>
                <a:prstClr val="black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왼쪽 대괄호 24"/>
          <p:cNvSpPr/>
          <p:nvPr/>
        </p:nvSpPr>
        <p:spPr>
          <a:xfrm>
            <a:off x="614001" y="1767767"/>
            <a:ext cx="170737" cy="1312743"/>
          </a:xfrm>
          <a:prstGeom prst="leftBracket">
            <a:avLst>
              <a:gd name="adj" fmla="val 24025"/>
            </a:avLst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sp>
        <p:nvSpPr>
          <p:cNvPr id="61" name="왼쪽 대괄호 60"/>
          <p:cNvSpPr/>
          <p:nvPr/>
        </p:nvSpPr>
        <p:spPr>
          <a:xfrm flipH="1">
            <a:off x="4418435" y="1767767"/>
            <a:ext cx="188213" cy="1312743"/>
          </a:xfrm>
          <a:prstGeom prst="leftBracket">
            <a:avLst>
              <a:gd name="adj" fmla="val 24025"/>
            </a:avLst>
          </a:prstGeom>
          <a:ln w="539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4878853" y="1318934"/>
            <a:ext cx="25373" cy="503998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  <a:alpha val="67000"/>
              </a:schemeClr>
            </a:solidFill>
            <a:prstDash val="solid"/>
          </a:ln>
          <a:effectLst/>
        </p:spPr>
      </p:cxnSp>
      <p:cxnSp>
        <p:nvCxnSpPr>
          <p:cNvPr id="70" name="직선 연결선 69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8754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학습 및 선택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" name="직사각형 1"/>
          <p:cNvSpPr/>
          <p:nvPr/>
        </p:nvSpPr>
        <p:spPr>
          <a:xfrm>
            <a:off x="675637" y="1705007"/>
            <a:ext cx="226300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두번째 군집 건물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=[ 2, 6, 7, 8, 13, </a:t>
            </a:r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 ]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95475" y="1705007"/>
            <a:ext cx="26271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세번째 군집 건물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= [4, 10, 11, 12, 28, </a:t>
            </a:r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 ]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17335" y="1690104"/>
            <a:ext cx="26159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네번째 군집 건물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num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= [1, 19, 20, 21, 34, </a:t>
            </a:r>
            <a:r>
              <a:rPr lang="en-US" altLang="ko-KR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… ]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1777" y="733040"/>
            <a:ext cx="5890616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최적 모델 탐색</a:t>
            </a: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46944"/>
              </p:ext>
            </p:extLst>
          </p:nvPr>
        </p:nvGraphicFramePr>
        <p:xfrm>
          <a:off x="345512" y="2506556"/>
          <a:ext cx="2760456" cy="256255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80228">
                  <a:extLst>
                    <a:ext uri="{9D8B030D-6E8A-4147-A177-3AD203B41FA5}">
                      <a16:colId xmlns:a16="http://schemas.microsoft.com/office/drawing/2014/main" val="1625690844"/>
                    </a:ext>
                  </a:extLst>
                </a:gridCol>
                <a:gridCol w="1380228">
                  <a:extLst>
                    <a:ext uri="{9D8B030D-6E8A-4147-A177-3AD203B41FA5}">
                      <a16:colId xmlns:a16="http://schemas.microsoft.com/office/drawing/2014/main" val="295341657"/>
                    </a:ext>
                  </a:extLst>
                </a:gridCol>
              </a:tblGrid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건물</a:t>
                      </a:r>
                      <a:r>
                        <a:rPr lang="ko-KR" altLang="en-US" sz="1400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번호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SMAPE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489363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4.51%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1494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8.20%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78950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10.47%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1629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9.92%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9911"/>
                  </a:ext>
                </a:extLst>
              </a:tr>
              <a:tr h="308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13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6.50%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95091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45216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686725"/>
              </p:ext>
            </p:extLst>
          </p:nvPr>
        </p:nvGraphicFramePr>
        <p:xfrm>
          <a:off x="3611017" y="2506556"/>
          <a:ext cx="2760456" cy="25625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0228">
                  <a:extLst>
                    <a:ext uri="{9D8B030D-6E8A-4147-A177-3AD203B41FA5}">
                      <a16:colId xmlns:a16="http://schemas.microsoft.com/office/drawing/2014/main" val="1625690844"/>
                    </a:ext>
                  </a:extLst>
                </a:gridCol>
                <a:gridCol w="1380228">
                  <a:extLst>
                    <a:ext uri="{9D8B030D-6E8A-4147-A177-3AD203B41FA5}">
                      <a16:colId xmlns:a16="http://schemas.microsoft.com/office/drawing/2014/main" val="295341657"/>
                    </a:ext>
                  </a:extLst>
                </a:gridCol>
              </a:tblGrid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건물</a:t>
                      </a:r>
                      <a:r>
                        <a:rPr lang="ko-KR" altLang="en-US" sz="1400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번호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SMAPE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489363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21.19%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1494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12.56%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78950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9.55%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1629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12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9.24%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9911"/>
                  </a:ext>
                </a:extLst>
              </a:tr>
              <a:tr h="308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28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7.89%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95091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45216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423360"/>
              </p:ext>
            </p:extLst>
          </p:nvPr>
        </p:nvGraphicFramePr>
        <p:xfrm>
          <a:off x="6820871" y="2506556"/>
          <a:ext cx="2760456" cy="2562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0228">
                  <a:extLst>
                    <a:ext uri="{9D8B030D-6E8A-4147-A177-3AD203B41FA5}">
                      <a16:colId xmlns:a16="http://schemas.microsoft.com/office/drawing/2014/main" val="1625690844"/>
                    </a:ext>
                  </a:extLst>
                </a:gridCol>
                <a:gridCol w="1380228">
                  <a:extLst>
                    <a:ext uri="{9D8B030D-6E8A-4147-A177-3AD203B41FA5}">
                      <a16:colId xmlns:a16="http://schemas.microsoft.com/office/drawing/2014/main" val="295341657"/>
                    </a:ext>
                  </a:extLst>
                </a:gridCol>
              </a:tblGrid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건물</a:t>
                      </a:r>
                      <a:r>
                        <a:rPr lang="ko-KR" altLang="en-US" sz="1400" baseline="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번호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SMAPE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489363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0.57%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21494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19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16.62%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678950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20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10.75%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16294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21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9.85%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39911"/>
                  </a:ext>
                </a:extLst>
              </a:tr>
              <a:tr h="3087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34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11.07%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95091"/>
                  </a:ext>
                </a:extLst>
              </a:tr>
              <a:tr h="3756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…</a:t>
                      </a:r>
                      <a:endParaRPr lang="ko-KR" altLang="en-US" sz="1400" dirty="0"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945216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39091" y="2384978"/>
            <a:ext cx="2985740" cy="3576072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40851" y="5330416"/>
            <a:ext cx="195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510622" y="2384978"/>
            <a:ext cx="2985740" cy="3576072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312382" y="5330416"/>
            <a:ext cx="195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Extra tree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730075" y="2384978"/>
            <a:ext cx="2985740" cy="3576072"/>
          </a:xfrm>
          <a:prstGeom prst="rect">
            <a:avLst/>
          </a:prstGeom>
          <a:noFill/>
          <a:ln w="412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531835" y="5330416"/>
            <a:ext cx="195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Lightgbm</a:t>
            </a:r>
            <a:endParaRPr lang="ko-KR" altLang="en-US" b="1" dirty="0">
              <a:solidFill>
                <a:srgbClr val="C0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4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학습 및 선택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Random </a:t>
            </a:r>
            <a:r>
              <a:rPr kumimoji="1" lang="en-US" altLang="ko-KR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froest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: 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모델 탐색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60330" y="1227619"/>
            <a:ext cx="9162042" cy="1461791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 별로 최적의 모델을 적용하기엔 시간이 부족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차선책으로 모든 군집에 동일한 모델을 적용하기로 결정</a:t>
            </a:r>
          </a:p>
          <a:p>
            <a:r>
              <a:rPr lang="en-US" altLang="ko-KR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PyCaret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통해 모든 군집에서 종합적으로 가장 성능이 좋았던 랜덤 </a:t>
            </a:r>
            <a:r>
              <a:rPr lang="ko-KR" altLang="en-US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포레스트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RandomForest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모델을 채택</a:t>
            </a:r>
          </a:p>
          <a:p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첫번째 군집을 세분화하여 </a:t>
            </a:r>
            <a:r>
              <a:rPr lang="en-US" altLang="ko-KR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7</a:t>
            </a:r>
            <a:r>
              <a:rPr lang="ko-KR" altLang="en-US" sz="14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개의 군집으로 </a:t>
            </a:r>
            <a:r>
              <a:rPr lang="ko-KR" altLang="en-US" sz="14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분할</a:t>
            </a:r>
            <a:endParaRPr lang="en-US" altLang="ko-KR" sz="140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 번째 군집은 뚜렷한 공통점이 없고 다른 군집에 속하지 못한 건물들로 </a:t>
            </a:r>
            <a:r>
              <a:rPr lang="ko-KR" altLang="en-US" sz="12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구성됨</a:t>
            </a:r>
            <a:endParaRPr lang="en-US" altLang="ko-KR" sz="120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r"/>
            <a:r>
              <a:rPr lang="ko-KR" altLang="en-US" sz="12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이 </a:t>
            </a:r>
            <a:r>
              <a: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군집은 군집 모델링보다는 각 </a:t>
            </a:r>
            <a:r>
              <a:rPr lang="ko-KR" altLang="en-US" sz="120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건물 별로 </a:t>
            </a:r>
            <a:r>
              <a: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개별 모델링을 적용하는 것이 더 효과적</a:t>
            </a:r>
          </a:p>
          <a:p>
            <a:endParaRPr lang="en-US" altLang="ko-KR" sz="140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14052" y="2784239"/>
            <a:ext cx="1639155" cy="166436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첫 번째 군집</a:t>
            </a:r>
            <a:endParaRPr lang="en-US" altLang="ko-KR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(CLUSTER 0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833740" y="2784239"/>
            <a:ext cx="1639155" cy="166436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번째 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en-US" altLang="ko-KR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(CLUSTER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1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109270" y="2784239"/>
            <a:ext cx="1639155" cy="166436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 번째 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en-US" altLang="ko-KR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(CLUSTER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468561" y="2784239"/>
            <a:ext cx="1639155" cy="1664368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 번째 </a:t>
            </a:r>
            <a:r>
              <a:rPr lang="ko-KR" altLang="en-US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en-US" altLang="ko-KR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(CLUSTER 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71707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1553778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5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942829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359800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건물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62811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번째 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30922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 번째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8514947" y="5443096"/>
            <a:ext cx="1231881" cy="1127035"/>
          </a:xfrm>
          <a:prstGeom prst="round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 w="1587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네 번째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1" name="직선 연결선 10"/>
          <p:cNvCxnSpPr>
            <a:stCxn id="9" idx="2"/>
            <a:endCxn id="28" idx="0"/>
          </p:cNvCxnSpPr>
          <p:nvPr/>
        </p:nvCxnSpPr>
        <p:spPr>
          <a:xfrm flipH="1">
            <a:off x="787648" y="4448607"/>
            <a:ext cx="645982" cy="994489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9" idx="2"/>
            <a:endCxn id="29" idx="0"/>
          </p:cNvCxnSpPr>
          <p:nvPr/>
        </p:nvCxnSpPr>
        <p:spPr>
          <a:xfrm>
            <a:off x="1433630" y="4448607"/>
            <a:ext cx="736089" cy="994489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stCxn id="9" idx="2"/>
            <a:endCxn id="30" idx="0"/>
          </p:cNvCxnSpPr>
          <p:nvPr/>
        </p:nvCxnSpPr>
        <p:spPr>
          <a:xfrm>
            <a:off x="1433630" y="4448607"/>
            <a:ext cx="2125140" cy="994489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stCxn id="9" idx="2"/>
            <a:endCxn id="31" idx="0"/>
          </p:cNvCxnSpPr>
          <p:nvPr/>
        </p:nvCxnSpPr>
        <p:spPr>
          <a:xfrm>
            <a:off x="1433630" y="4448607"/>
            <a:ext cx="3542111" cy="994489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stCxn id="21" idx="2"/>
            <a:endCxn id="32" idx="0"/>
          </p:cNvCxnSpPr>
          <p:nvPr/>
        </p:nvCxnSpPr>
        <p:spPr>
          <a:xfrm>
            <a:off x="3653318" y="4448607"/>
            <a:ext cx="2725434" cy="994489"/>
          </a:xfrm>
          <a:prstGeom prst="line">
            <a:avLst/>
          </a:prstGeom>
          <a:ln w="222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>
            <a:stCxn id="22" idx="2"/>
            <a:endCxn id="33" idx="0"/>
          </p:cNvCxnSpPr>
          <p:nvPr/>
        </p:nvCxnSpPr>
        <p:spPr>
          <a:xfrm>
            <a:off x="5928848" y="4448607"/>
            <a:ext cx="1818015" cy="994489"/>
          </a:xfrm>
          <a:prstGeom prst="line">
            <a:avLst/>
          </a:prstGeom>
          <a:ln w="222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27" idx="2"/>
            <a:endCxn id="34" idx="0"/>
          </p:cNvCxnSpPr>
          <p:nvPr/>
        </p:nvCxnSpPr>
        <p:spPr>
          <a:xfrm>
            <a:off x="8288139" y="4448607"/>
            <a:ext cx="842749" cy="994489"/>
          </a:xfrm>
          <a:prstGeom prst="line">
            <a:avLst/>
          </a:prstGeom>
          <a:ln w="2222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4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71007" y="1362945"/>
            <a:ext cx="3542032" cy="4793550"/>
          </a:xfrm>
          <a:prstGeom prst="roundRect">
            <a:avLst>
              <a:gd name="adj" fmla="val 14691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5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모델 학습 및 선택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Random </a:t>
            </a:r>
            <a:r>
              <a:rPr kumimoji="1" lang="en-US" altLang="ko-KR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froest</a:t>
            </a: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: </a:t>
            </a: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군집별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모델 탐색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4274" name="Picture 2" descr="https://lh7-us.googleusercontent.com/slidesz/AGV_vUcvxlneO5Ytd6ZF0a-ihJvaVY1mmUGMZKinSd__IAL78MmIgmqblLap1llpcaMVHVLthdXM16cfaC1rdpBwGyieRYKFXzR3bXyITG8xpGD3tOQqQJjwwcX0YJpK_b3Llv7mq2zWYsEYZEuPxmtTLno9OBW-yNTuHB_vnnO3WWDU=s2048?key=A4EbeRcJ1-3hwKgxCoUSj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879" y="1261489"/>
            <a:ext cx="5921014" cy="513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339694" y="1667471"/>
            <a:ext cx="318644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Random Forest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 모델링 후 학습된 모델의 중요한 변수 </a:t>
            </a: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확인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 중요 변수 상이</a:t>
            </a:r>
          </a:p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새로운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건물의 전력사용량을 예측할 경우 건물의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개형을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파악 후 해당하는 군집의 </a:t>
            </a:r>
            <a:r>
              <a:rPr lang="ko-KR" altLang="en-US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중요 </a:t>
            </a:r>
            <a:r>
              <a:rPr lang="ko-KR" altLang="en-US" u="sng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변수에 대한 </a:t>
            </a:r>
            <a:r>
              <a:rPr lang="ko-KR" altLang="en-US" u="sng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가중치 적용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SMAPE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6.53241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2247609"/>
            <a:ext cx="9906000" cy="29595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121233"/>
              </p:ext>
            </p:extLst>
          </p:nvPr>
        </p:nvGraphicFramePr>
        <p:xfrm>
          <a:off x="1039535" y="2774129"/>
          <a:ext cx="7751083" cy="1831737"/>
        </p:xfrm>
        <a:graphic>
          <a:graphicData uri="http://schemas.openxmlformats.org/drawingml/2006/table">
            <a:tbl>
              <a:tblPr/>
              <a:tblGrid>
                <a:gridCol w="998789">
                  <a:extLst>
                    <a:ext uri="{9D8B030D-6E8A-4147-A177-3AD203B41FA5}">
                      <a16:colId xmlns:a16="http://schemas.microsoft.com/office/drawing/2014/main" val="2436923233"/>
                    </a:ext>
                  </a:extLst>
                </a:gridCol>
                <a:gridCol w="3060700">
                  <a:extLst>
                    <a:ext uri="{9D8B030D-6E8A-4147-A177-3AD203B41FA5}">
                      <a16:colId xmlns:a16="http://schemas.microsoft.com/office/drawing/2014/main" val="4169416085"/>
                    </a:ext>
                  </a:extLst>
                </a:gridCol>
                <a:gridCol w="3691594">
                  <a:extLst>
                    <a:ext uri="{9D8B030D-6E8A-4147-A177-3AD203B41FA5}">
                      <a16:colId xmlns:a16="http://schemas.microsoft.com/office/drawing/2014/main" val="379021802"/>
                    </a:ext>
                  </a:extLst>
                </a:gridCol>
              </a:tblGrid>
              <a:tr h="433612">
                <a:tc>
                  <a:txBody>
                    <a:bodyPr/>
                    <a:lstStyle/>
                    <a:p>
                      <a:pPr fontAlgn="t"/>
                      <a:r>
                        <a:rPr lang="ko-KR" altLang="en-US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 </a:t>
                      </a:r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건물 별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군집 별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모델링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283832"/>
                  </a:ext>
                </a:extLst>
              </a:tr>
              <a:tr h="394807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장점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코드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작성 용이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개형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파악 용이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808489"/>
                  </a:ext>
                </a:extLst>
              </a:tr>
              <a:tr h="100331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단점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모델이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너무 많아져 모델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피팅 어려움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코드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다루기 매우 어려움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레퍼런스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부족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군집으로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묶기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난해한 특이 패턴 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처리에 한계</a:t>
                      </a:r>
                      <a:endParaRPr lang="ko-KR" altLang="en-US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9483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05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Part1,2 / main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6" y="1569661"/>
            <a:ext cx="1341100" cy="86867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01" y="1577410"/>
            <a:ext cx="1341100" cy="8686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073" y="1577410"/>
            <a:ext cx="1341100" cy="8686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55869" y="1829395"/>
            <a:ext cx="1250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part1.csv</a:t>
            </a:r>
          </a:p>
          <a:p>
            <a:pPr algn="ctr"/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(530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60945" y="1837144"/>
            <a:ext cx="1250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part2.csv</a:t>
            </a:r>
          </a:p>
          <a:p>
            <a:pPr algn="ctr"/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(530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86103" y="1852642"/>
            <a:ext cx="1805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main.csv</a:t>
            </a:r>
          </a:p>
          <a:p>
            <a:pPr algn="ctr"/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(530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078519"/>
              </p:ext>
            </p:extLst>
          </p:nvPr>
        </p:nvGraphicFramePr>
        <p:xfrm>
          <a:off x="1523008" y="2783427"/>
          <a:ext cx="2743458" cy="3306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729">
                  <a:extLst>
                    <a:ext uri="{9D8B030D-6E8A-4147-A177-3AD203B41FA5}">
                      <a16:colId xmlns:a16="http://schemas.microsoft.com/office/drawing/2014/main" val="509818050"/>
                    </a:ext>
                  </a:extLst>
                </a:gridCol>
                <a:gridCol w="1371729">
                  <a:extLst>
                    <a:ext uri="{9D8B030D-6E8A-4147-A177-3AD203B41FA5}">
                      <a16:colId xmlns:a16="http://schemas.microsoft.com/office/drawing/2014/main" val="2353360756"/>
                    </a:ext>
                  </a:extLst>
                </a:gridCol>
              </a:tblGrid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power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전력사용량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(kWh)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75606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temp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기온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°C)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94120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wind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풍속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0708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hum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습도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6513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강수량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72637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sun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일조량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hr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7373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non_elec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비전기냉방시설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00602"/>
                  </a:ext>
                </a:extLst>
              </a:tr>
              <a:tr h="29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solar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태양광시설보유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7987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date_time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날짜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69273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205922"/>
              </p:ext>
            </p:extLst>
          </p:nvPr>
        </p:nvGraphicFramePr>
        <p:xfrm>
          <a:off x="5527001" y="2762487"/>
          <a:ext cx="2743458" cy="33746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729">
                  <a:extLst>
                    <a:ext uri="{9D8B030D-6E8A-4147-A177-3AD203B41FA5}">
                      <a16:colId xmlns:a16="http://schemas.microsoft.com/office/drawing/2014/main" val="509818050"/>
                    </a:ext>
                  </a:extLst>
                </a:gridCol>
                <a:gridCol w="1371729">
                  <a:extLst>
                    <a:ext uri="{9D8B030D-6E8A-4147-A177-3AD203B41FA5}">
                      <a16:colId xmlns:a16="http://schemas.microsoft.com/office/drawing/2014/main" val="2353360756"/>
                    </a:ext>
                  </a:extLst>
                </a:gridCol>
              </a:tblGrid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power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전력사용량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(kWh)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75606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temp</a:t>
                      </a:r>
                      <a:endParaRPr lang="ko-KR" altLang="en-US" sz="1050" dirty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기온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°C)</a:t>
                      </a:r>
                      <a:endParaRPr lang="en-US" altLang="ko-KR" sz="1050" b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94120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wind</a:t>
                      </a:r>
                      <a:endParaRPr lang="ko-KR" altLang="en-US" sz="1050" dirty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풍속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0708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hum</a:t>
                      </a:r>
                      <a:endParaRPr lang="ko-KR" altLang="en-US" sz="1050" dirty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습도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6513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</a:t>
                      </a:r>
                      <a:endParaRPr lang="ko-KR" altLang="en-US" sz="1050" dirty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강수량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72637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sun</a:t>
                      </a:r>
                      <a:endParaRPr lang="ko-KR" altLang="en-US" sz="1050" dirty="0">
                        <a:solidFill>
                          <a:schemeClr val="bg2">
                            <a:lumMod val="90000"/>
                          </a:schemeClr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일조량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b="1" dirty="0" err="1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hr</a:t>
                      </a:r>
                      <a:r>
                        <a:rPr lang="en-US" altLang="ko-KR" sz="1050" b="1" dirty="0" smtClean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7373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00602"/>
                  </a:ext>
                </a:extLst>
              </a:tr>
              <a:tr h="297272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7987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date_time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날짜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69273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2049117" y="2491989"/>
            <a:ext cx="169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94728" y="2491989"/>
            <a:ext cx="213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</a:t>
            </a:r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61</a:t>
            </a:r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번 </a:t>
            </a:r>
            <a:r>
              <a:rPr lang="ko-KR" altLang="en-US" sz="1400" b="1" dirty="0" err="1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건물데이터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27001" y="3106168"/>
            <a:ext cx="2743458" cy="1947463"/>
          </a:xfrm>
          <a:prstGeom prst="rect">
            <a:avLst/>
          </a:prstGeom>
          <a:noFill/>
          <a:ln w="317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5844826" y="3949393"/>
            <a:ext cx="2131440" cy="307777"/>
          </a:xfrm>
          <a:prstGeom prst="rect">
            <a:avLst/>
          </a:prstGeom>
          <a:solidFill>
            <a:schemeClr val="bg2">
              <a:lumMod val="90000"/>
              <a:alpha val="52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기상청 데이터로 보완 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71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45512" y="2854520"/>
            <a:ext cx="3919361" cy="2989691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공공데이터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포털 접속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eriod"/>
            </a:pP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기상청</a:t>
            </a:r>
            <a:r>
              <a:rPr lang="en-US" altLang="ko-KR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_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지상</a:t>
            </a:r>
            <a:r>
              <a:rPr lang="en-US" altLang="ko-KR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종관</a:t>
            </a:r>
            <a:r>
              <a:rPr lang="en-US" altLang="ko-KR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ASOS) 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시간자료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 err="1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조회서비스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 –JSON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파일 추출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청주 기상 데이터 추출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다수의 세부 정보 중 필요 정보 파악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불필요 변수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강수량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일조량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제거</a:t>
            </a:r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2" y="1381838"/>
            <a:ext cx="4703566" cy="1148478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278127"/>
              </p:ext>
            </p:extLst>
          </p:nvPr>
        </p:nvGraphicFramePr>
        <p:xfrm>
          <a:off x="4417833" y="2854520"/>
          <a:ext cx="5277598" cy="29028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7573">
                  <a:extLst>
                    <a:ext uri="{9D8B030D-6E8A-4147-A177-3AD203B41FA5}">
                      <a16:colId xmlns:a16="http://schemas.microsoft.com/office/drawing/2014/main" val="3872992913"/>
                    </a:ext>
                  </a:extLst>
                </a:gridCol>
                <a:gridCol w="1388811">
                  <a:extLst>
                    <a:ext uri="{9D8B030D-6E8A-4147-A177-3AD203B41FA5}">
                      <a16:colId xmlns:a16="http://schemas.microsoft.com/office/drawing/2014/main" val="2259807239"/>
                    </a:ext>
                  </a:extLst>
                </a:gridCol>
                <a:gridCol w="621233">
                  <a:extLst>
                    <a:ext uri="{9D8B030D-6E8A-4147-A177-3AD203B41FA5}">
                      <a16:colId xmlns:a16="http://schemas.microsoft.com/office/drawing/2014/main" val="3539755159"/>
                    </a:ext>
                  </a:extLst>
                </a:gridCol>
                <a:gridCol w="823658">
                  <a:extLst>
                    <a:ext uri="{9D8B030D-6E8A-4147-A177-3AD203B41FA5}">
                      <a16:colId xmlns:a16="http://schemas.microsoft.com/office/drawing/2014/main" val="3350575878"/>
                    </a:ext>
                  </a:extLst>
                </a:gridCol>
                <a:gridCol w="635194">
                  <a:extLst>
                    <a:ext uri="{9D8B030D-6E8A-4147-A177-3AD203B41FA5}">
                      <a16:colId xmlns:a16="http://schemas.microsoft.com/office/drawing/2014/main" val="3029680272"/>
                    </a:ext>
                  </a:extLst>
                </a:gridCol>
                <a:gridCol w="746876">
                  <a:extLst>
                    <a:ext uri="{9D8B030D-6E8A-4147-A177-3AD203B41FA5}">
                      <a16:colId xmlns:a16="http://schemas.microsoft.com/office/drawing/2014/main" val="451097712"/>
                    </a:ext>
                  </a:extLst>
                </a:gridCol>
                <a:gridCol w="614253">
                  <a:extLst>
                    <a:ext uri="{9D8B030D-6E8A-4147-A177-3AD203B41FA5}">
                      <a16:colId xmlns:a16="http://schemas.microsoft.com/office/drawing/2014/main" val="1740162954"/>
                    </a:ext>
                  </a:extLst>
                </a:gridCol>
              </a:tblGrid>
              <a:tr h="263004"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Date_time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기온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(°C)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풍속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(m/s)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습도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(%)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강수량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(mm)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일조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</a:t>
                      </a:r>
                      <a:r>
                        <a:rPr lang="en-US" altLang="ko-KR" sz="800" dirty="0" err="1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hr</a:t>
                      </a:r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)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3350163489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6296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2021-10-20 00:00:00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7.9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0.7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2301264732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6297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2021-10-20 01:00:00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7.5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1.0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74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2365210215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6298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2021-10-20 02:00:00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0.2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78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330477320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6299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2021-10-20 03:00:00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6.3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2335862665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6300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2021-10-20 04:00</a:t>
                      </a:r>
                      <a:r>
                        <a:rPr lang="en-US" altLang="ko-KR" sz="800" baseline="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5.8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0.6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83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223144095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…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4249793346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6555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2021-10-30</a:t>
                      </a:r>
                      <a:r>
                        <a:rPr lang="en-US" altLang="ko-KR" sz="800" baseline="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 19:00:00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14.8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0.1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65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3374127185"/>
                  </a:ext>
                </a:extLst>
              </a:tr>
              <a:tr h="2705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6556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2021-10-30 20:00:00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13.8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0.4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 smtClean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69</a:t>
                      </a:r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 marL="94630" marR="94630" marT="47315" marB="47315"/>
                </a:tc>
                <a:extLst>
                  <a:ext uri="{0D108BD9-81ED-4DB2-BD59-A6C34878D82A}">
                    <a16:rowId xmlns:a16="http://schemas.microsoft.com/office/drawing/2014/main" val="882832996"/>
                  </a:ext>
                </a:extLst>
              </a:tr>
            </a:tbl>
          </a:graphicData>
        </a:graphic>
      </p:graphicFrame>
      <p:sp>
        <p:nvSpPr>
          <p:cNvPr id="12" name="AutoShape 18"/>
          <p:cNvSpPr>
            <a:spLocks noChangeArrowheads="1"/>
          </p:cNvSpPr>
          <p:nvPr/>
        </p:nvSpPr>
        <p:spPr bwMode="auto">
          <a:xfrm>
            <a:off x="644812" y="2424186"/>
            <a:ext cx="522845" cy="697889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43624">
            <a:off x="4736593" y="2193956"/>
            <a:ext cx="294302" cy="294302"/>
          </a:xfrm>
          <a:prstGeom prst="rect">
            <a:avLst/>
          </a:prstGeom>
        </p:spPr>
      </p:pic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en-US" altLang="ko-KR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Part1,2 / main </a:t>
            </a: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</a:p>
        </p:txBody>
      </p:sp>
      <p:cxnSp>
        <p:nvCxnSpPr>
          <p:cNvPr id="19" name="직선 연결선 18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9743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87299" y="1279530"/>
            <a:ext cx="9162042" cy="626762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 데이터와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청주공장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 병합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데이터와 최대한 유사하게 보간  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534" y="5353776"/>
            <a:ext cx="9111837" cy="1178757"/>
          </a:xfrm>
          <a:prstGeom prst="roundRect">
            <a:avLst>
              <a:gd name="adj" fmla="val 16261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Part1, main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소실 확인</a:t>
            </a:r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끊겨있는 구간에 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10,000,000 (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소실된 데이터의 양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만큼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복원 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선형적 그래프</a:t>
            </a:r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누적 데이터 값을 개별 데이터로 변환 </a:t>
            </a:r>
            <a:endParaRPr lang="en-US" altLang="ko-KR" sz="16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Part1,2 / main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5298" name="Picture 2" descr="https://lh7-us.googleusercontent.com/slidesz/AGV_vUdXpJ-OkAjSDSnlNCUPlO2bUCJNuj4pHH0IK4IjpAIbL0XCu8-abMimzvMGrW6VoLJ032TttfFGI1y5BglfPtBEI_0CF_MVuthAp_WYzkMDy8MCfeuKO_9MOVTB4r-RtbEqCUTg22S2T9ypgm_FeB3tPZYC5BE0kv941hTm78oBmQ=s2048?key=A4EbeRcJ1-3hwKgxCoUSj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63" y="2462549"/>
            <a:ext cx="2824648" cy="245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https://lh7-us.googleusercontent.com/slidesz/AGV_vUeQlKIuM1l56fn3wDCOMwH4VO-fVdxCP8HiVDmqMqInj571oBkZQPDAe8yvLMfXOrsIRlHqoT5NHNn2V4-rEvPArVXpK_NGgn4Fmc8zcnykDmqhpMHjsFv7LtKtzxGy-gAXJAD6bj5dtkLJhzKNu4nD0AQO7_o5phGB6W-hrjp8=s2048?key=A4EbeRcJ1-3hwKgxCoUS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729" y="2604500"/>
            <a:ext cx="3003976" cy="20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https://lh7-us.googleusercontent.com/slidesz/AGV_vUdnskFtH5RbSDh1Fp4DkkUoQx9PZDeCAl3LhLDH1iaZeGfz5080_QTM6xMyoyAm_M_81lrNUprDmvmrfcFiEWXxA5bFt5W_VYeFEg5FfSJE86gIvMGzmZB-wh5QA-2vTuMKJPbgclKEf5YO1UML0By5P2G5k8z6oyT0KM1Z2wCkPQ=s2048?key=A4EbeRcJ1-3hwKgxCoUS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04" y="2422930"/>
            <a:ext cx="3486657" cy="240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68550" y="2616066"/>
            <a:ext cx="376928" cy="1886132"/>
          </a:xfrm>
          <a:prstGeom prst="rect">
            <a:avLst/>
          </a:prstGeom>
          <a:solidFill>
            <a:srgbClr val="FFFF9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10956" y="4663141"/>
            <a:ext cx="20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누적 데이터 값</a:t>
            </a:r>
            <a:endParaRPr lang="ko-KR" altLang="en-US" sz="14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875" y="1941875"/>
            <a:ext cx="4699186" cy="276104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4" y="1926377"/>
            <a:ext cx="4592019" cy="2761043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87299" y="1279530"/>
            <a:ext cx="9162042" cy="626762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 데이터와 </a:t>
            </a:r>
            <a:r>
              <a:rPr lang="ko-KR" altLang="en-US" sz="12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청주공장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 병합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</a:t>
            </a:r>
            <a:r>
              <a:rPr lang="en-US" altLang="ko-KR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데이터와 최대한 유사하게 보간  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535" y="4795906"/>
            <a:ext cx="4273182" cy="1736628"/>
          </a:xfrm>
          <a:prstGeom prst="roundRect">
            <a:avLst>
              <a:gd name="adj" fmla="val 16261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part1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전력사용량과 </a:t>
            </a:r>
            <a:r>
              <a:rPr lang="en-US" altLang="ko-KR" sz="16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</a:t>
            </a:r>
            <a:r>
              <a:rPr lang="en-US" altLang="ko-KR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art2 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전력사용량을 </a:t>
            </a:r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더한 결과값이  </a:t>
            </a:r>
            <a:r>
              <a:rPr lang="en-US" altLang="ko-KR" sz="16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Main</a:t>
            </a:r>
            <a:r>
              <a:rPr lang="ko-KR" altLang="en-US" sz="16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전력사용량과 유사</a:t>
            </a:r>
            <a:endParaRPr lang="en-US" altLang="ko-KR" sz="1600" b="1" dirty="0">
              <a:solidFill>
                <a:srgbClr val="0000CC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30507" y="4795906"/>
            <a:ext cx="4273182" cy="1736628"/>
          </a:xfrm>
          <a:prstGeom prst="roundRect">
            <a:avLst>
              <a:gd name="adj" fmla="val 16261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군집화했던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두번째 군집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(Cluster 1)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과</a:t>
            </a:r>
            <a:r>
              <a:rPr lang="en-US" altLang="ko-KR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유사한 </a:t>
            </a:r>
            <a:r>
              <a:rPr lang="ko-KR" altLang="en-US" sz="16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양상 </a:t>
            </a:r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6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Extra tree / Random Forest </a:t>
            </a:r>
            <a:r>
              <a:rPr lang="ko-KR" altLang="en-US" sz="16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ko-KR" altLang="en-US" sz="16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3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Part1,2 / main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시각화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05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45060" name="Picture 4" descr="https://lh7-us.googleusercontent.com/slidesz/AGV_vUczVSNRU9JC9VDhIxkDCGm9L6Q3rnbbjuj2zBBErKuF6FJhbK8mDxMIj1zEVjdJ05OAsugAiBA5td3rPgNfcqehAUV-nnkIen6yjw1X8KXSAI52Rbgc5lqNxKzgceppXP7ZedLgszuEa81RQeqfyDrjsxdwFWdTiO-97fupPb7NSAZZnrfsaX4=s2048?key=A4EbeRcJ1-3hwKgxCoUSj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13" y="1708289"/>
            <a:ext cx="8986952" cy="48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3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61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모델링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7117" y="1305833"/>
            <a:ext cx="708615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두번째 군집 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(Cluster1)</a:t>
            </a:r>
            <a:r>
              <a:rPr lang="ko-KR" altLang="ko-KR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의 </a:t>
            </a:r>
            <a:r>
              <a:rPr lang="ko-KR" altLang="ko-KR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데이터로 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Extra tree</a:t>
            </a:r>
            <a:r>
              <a:rPr lang="ko-KR" altLang="ko-KR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 </a:t>
            </a:r>
            <a:r>
              <a:rPr lang="ko-KR" altLang="ko-KR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 panose="020F0502020204030204" pitchFamily="34" charset="0"/>
              </a:rPr>
              <a:t>모델 학습</a:t>
            </a:r>
            <a:r>
              <a:rPr lang="ko-KR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Calibri" panose="020F0502020204030204" pitchFamily="34" charset="0"/>
              </a:rPr>
              <a:t/>
            </a:r>
            <a:br>
              <a:rPr lang="ko-KR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Calibri" panose="020F0502020204030204" pitchFamily="34" charset="0"/>
              </a:rPr>
            </a:br>
            <a:r>
              <a:rPr lang="ko-KR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Calibri" panose="020F0502020204030204" pitchFamily="34" charset="0"/>
              </a:rPr>
              <a:t/>
            </a:r>
            <a:br>
              <a:rPr lang="ko-KR" altLang="ko-KR" sz="1600" dirty="0">
                <a:solidFill>
                  <a:srgbClr val="000000"/>
                </a:solidFill>
                <a:latin typeface="Calibri" panose="020F0502020204030204" pitchFamily="34" charset="0"/>
                <a:ea typeface="Noto Sans Symbols"/>
                <a:cs typeface="Calibri" panose="020F0502020204030204" pitchFamily="34" charset="0"/>
              </a:rPr>
            </a:br>
            <a:endParaRPr lang="ko-KR" altLang="ko-KR" sz="700" dirty="0"/>
          </a:p>
        </p:txBody>
      </p:sp>
    </p:spTree>
    <p:extLst>
      <p:ext uri="{BB962C8B-B14F-4D97-AF65-F5344CB8AC3E}">
        <p14:creationId xmlns:p14="http://schemas.microsoft.com/office/powerpoint/2010/main" val="384877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4" y="2087067"/>
            <a:ext cx="8788521" cy="442541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10534" y="1300349"/>
            <a:ext cx="730967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청주공장의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기상청 데이터만을 통해 이 모델로 전력사용량 예측 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후</a:t>
            </a:r>
            <a:r>
              <a:rPr lang="en-US" altLang="ko-KR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Min-Max </a:t>
            </a:r>
            <a:r>
              <a:rPr lang="ko-KR" altLang="en-US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스케일링을 통해 실제 데이터와 비교</a:t>
            </a:r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ko-KR" altLang="en-US" sz="2400" b="1" i="0" u="none" strike="noStrike" dirty="0">
              <a:solidFill>
                <a:srgbClr val="000000"/>
              </a:solidFill>
              <a:effectLst/>
              <a:latin typeface="Noto Sans Symbol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3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61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모델링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0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6. 61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추가 데이터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)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분석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2" name="직선 연결선 1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" name="직사각형 3"/>
          <p:cNvSpPr/>
          <p:nvPr/>
        </p:nvSpPr>
        <p:spPr>
          <a:xfrm>
            <a:off x="6826159" y="5798491"/>
            <a:ext cx="4953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16" y="1261489"/>
            <a:ext cx="7280542" cy="4537002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387299" y="5920957"/>
            <a:ext cx="9162042" cy="626762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청주공장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데이터를 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TRAIN,TEST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</a:t>
            </a:r>
            <a:r>
              <a:rPr lang="en-US" altLang="ko-KR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SPLIT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해서 </a:t>
            </a:r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원데이터가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조금 </a:t>
            </a:r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있을때에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원래 군집에 알고리즘을 같이 사용해서 이를 </a:t>
            </a:r>
            <a:r>
              <a:rPr lang="ko-KR" altLang="en-US" sz="1200" b="1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해결</a:t>
            </a:r>
            <a: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/>
            </a:r>
            <a:br>
              <a:rPr lang="ko-KR" altLang="en-US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</a:br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원데이터가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조금 </a:t>
            </a:r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있을때는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b="1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</a:t>
            </a:r>
            <a:r>
              <a:rPr lang="ko-KR" altLang="en-US" sz="1200" b="1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예측이 잘 안됨을 이용</a:t>
            </a:r>
            <a:r>
              <a:rPr lang="ko-KR" altLang="en-US" sz="120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</a:t>
            </a:r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3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61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번 건물 모델링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39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타원 47"/>
          <p:cNvSpPr/>
          <p:nvPr/>
        </p:nvSpPr>
        <p:spPr>
          <a:xfrm>
            <a:off x="8126606" y="1407640"/>
            <a:ext cx="1389759" cy="1389759"/>
          </a:xfrm>
          <a:prstGeom prst="ellipse">
            <a:avLst/>
          </a:prstGeom>
          <a:solidFill>
            <a:schemeClr val="bg2">
              <a:alpha val="5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5067559" y="1439748"/>
            <a:ext cx="1389759" cy="1389759"/>
          </a:xfrm>
          <a:prstGeom prst="ellipse">
            <a:avLst/>
          </a:prstGeom>
          <a:solidFill>
            <a:schemeClr val="bg2">
              <a:alpha val="58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5205623" y="2930432"/>
            <a:ext cx="4145667" cy="677792"/>
          </a:xfrm>
          <a:prstGeom prst="roundRect">
            <a:avLst>
              <a:gd name="adj" fmla="val 25333"/>
            </a:avLst>
          </a:prstGeom>
          <a:solidFill>
            <a:schemeClr val="bg2">
              <a:alpha val="5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소비자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에코 라이프</a:t>
            </a:r>
            <a:endParaRPr lang="en-US" altLang="ko-KR" sz="12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 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기업</a:t>
            </a:r>
            <a:endParaRPr lang="en-US" altLang="ko-KR" sz="12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49383" y="1318934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기획의도</a:t>
            </a:r>
            <a:endParaRPr lang="en-US" altLang="ko-KR" sz="1500" b="1" dirty="0">
              <a:solidFill>
                <a:prstClr val="black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84831" y="798584"/>
            <a:ext cx="387492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활용 방안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650769"/>
              </p:ext>
            </p:extLst>
          </p:nvPr>
        </p:nvGraphicFramePr>
        <p:xfrm>
          <a:off x="5090197" y="4575368"/>
          <a:ext cx="4289599" cy="1897764"/>
        </p:xfrm>
        <a:graphic>
          <a:graphicData uri="http://schemas.openxmlformats.org/drawingml/2006/table">
            <a:tbl>
              <a:tblPr/>
              <a:tblGrid>
                <a:gridCol w="398826">
                  <a:extLst>
                    <a:ext uri="{9D8B030D-6E8A-4147-A177-3AD203B41FA5}">
                      <a16:colId xmlns:a16="http://schemas.microsoft.com/office/drawing/2014/main" val="2077756350"/>
                    </a:ext>
                  </a:extLst>
                </a:gridCol>
                <a:gridCol w="3890773">
                  <a:extLst>
                    <a:ext uri="{9D8B030D-6E8A-4147-A177-3AD203B41FA5}">
                      <a16:colId xmlns:a16="http://schemas.microsoft.com/office/drawing/2014/main" val="2764049067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1</a:t>
                      </a:r>
                      <a:endParaRPr lang="ko-KR" altLang="en-US" sz="160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당일 예측된 전력사용량을 안내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전력사용량을 낮출 수 있는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방안을 제공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02402"/>
                  </a:ext>
                </a:extLst>
              </a:tr>
              <a:tr h="4630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2</a:t>
                      </a:r>
                      <a:endParaRPr lang="ko-KR" altLang="en-US" sz="160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다음날에 전날의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예측치와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실제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사용치를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비교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하여 피드백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567582"/>
                  </a:ext>
                </a:extLst>
              </a:tr>
              <a:tr h="4630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u="none" strike="noStrike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3</a:t>
                      </a:r>
                      <a:endParaRPr lang="ko-KR" altLang="en-US" sz="160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절약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전력량과 전기료를 매일 피드백 </a:t>
                      </a:r>
                      <a:r>
                        <a:rPr lang="en-US" altLang="ko-KR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에너지 절약을 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위한 동기부여</a:t>
                      </a:r>
                      <a:r>
                        <a:rPr lang="en-US" altLang="ko-KR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76015"/>
                  </a:ext>
                </a:extLst>
              </a:tr>
              <a:tr h="46307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4</a:t>
                      </a:r>
                      <a:endParaRPr lang="ko-KR" altLang="en-US" sz="16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에너지 </a:t>
                      </a:r>
                      <a:r>
                        <a:rPr lang="ko-KR" altLang="en-US" sz="11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캐시백</a:t>
                      </a:r>
                      <a:r>
                        <a:rPr lang="ko-KR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및 은행 적금 가입 등 전력 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사용량 절감</a:t>
                      </a:r>
                      <a:r>
                        <a:rPr lang="ko-KR" altLang="en-US" sz="11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시</a:t>
                      </a:r>
                      <a:r>
                        <a:rPr lang="ko-KR" altLang="en-US" sz="11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의 추가 혜택 제공 </a:t>
                      </a:r>
                      <a:endParaRPr lang="ko-KR" altLang="en-US" sz="2400" b="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385838"/>
                  </a:ext>
                </a:extLst>
              </a:tr>
            </a:tbl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3416300" y="2947988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205622" y="3700223"/>
            <a:ext cx="4145667" cy="783146"/>
          </a:xfrm>
          <a:prstGeom prst="roundRect">
            <a:avLst>
              <a:gd name="adj" fmla="val 25333"/>
            </a:avLst>
          </a:prstGeom>
          <a:solidFill>
            <a:schemeClr val="bg2">
              <a:alpha val="51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공급자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기상데이터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기반 </a:t>
            </a:r>
            <a:endParaRPr lang="en-US" altLang="ko-KR" sz="12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 소비 </a:t>
            </a:r>
            <a:r>
              <a:rPr lang="ko-KR" altLang="en-US" sz="1200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예측량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제공</a:t>
            </a:r>
            <a:r>
              <a:rPr lang="en-US" altLang="ko-KR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장려 앱 개발</a:t>
            </a:r>
            <a:endParaRPr lang="en-US" altLang="ko-KR" sz="1200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931" y="1687868"/>
            <a:ext cx="813806" cy="813806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9948" y="1724883"/>
            <a:ext cx="738250" cy="738250"/>
          </a:xfrm>
          <a:prstGeom prst="rect">
            <a:avLst/>
          </a:prstGeom>
        </p:spPr>
      </p:pic>
      <p:sp>
        <p:nvSpPr>
          <p:cNvPr id="49" name="AutoShape 18"/>
          <p:cNvSpPr>
            <a:spLocks noChangeArrowheads="1"/>
          </p:cNvSpPr>
          <p:nvPr/>
        </p:nvSpPr>
        <p:spPr bwMode="auto">
          <a:xfrm rot="16200000">
            <a:off x="7046516" y="1055524"/>
            <a:ext cx="522845" cy="1619220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r>
              <a:rPr lang="ko-KR" altLang="en-US" sz="1050" kern="0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에너지 절약 실천</a:t>
            </a:r>
            <a:endParaRPr lang="en-US" altLang="ko-KR" sz="1050" kern="0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0" name="AutoShape 18"/>
          <p:cNvSpPr>
            <a:spLocks noChangeArrowheads="1"/>
          </p:cNvSpPr>
          <p:nvPr/>
        </p:nvSpPr>
        <p:spPr bwMode="auto">
          <a:xfrm rot="16200000" flipV="1">
            <a:off x="7022763" y="1607308"/>
            <a:ext cx="522845" cy="1619221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bg2">
                  <a:lumMod val="75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698747" y="2295422"/>
            <a:ext cx="120161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ESG </a:t>
            </a:r>
            <a:r>
              <a:rPr lang="ko-KR" altLang="en-US" sz="1050" b="1" kern="0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경영 실천</a:t>
            </a:r>
            <a:endParaRPr lang="en-US" altLang="ko-KR" sz="1050" b="1" kern="0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3" name="Picture 3" descr="https://lh7-us.googleusercontent.com/Vzb15Uai9nZbpIgw0kmGp7VOEBtpb1SrtfF6SOlLnxnbow_6-SkXHJI1_GqFSulo1XMjz5vB1mVA3CPxgQ0nyyArw-LJpw5DiwaPmiUXRssPurDVD7en_343o49QinWfr0gvInZA5qH6mxY=s20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1" y="1569523"/>
            <a:ext cx="1537327" cy="1537327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직사각형 53"/>
          <p:cNvSpPr/>
          <p:nvPr/>
        </p:nvSpPr>
        <p:spPr>
          <a:xfrm>
            <a:off x="1781382" y="2378577"/>
            <a:ext cx="284059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분석을 통해 전력 </a:t>
            </a:r>
            <a:r>
              <a:rPr lang="ko-KR" altLang="en-US" sz="1200" dirty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사용량을 정확하게 예측할 수 있는 </a:t>
            </a:r>
            <a:r>
              <a:rPr lang="ko-KR" altLang="en-US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 개발</a:t>
            </a: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 사용량의 변화 패턴을 분석하여 효율적인 에너지 관리 방안을 도출</a:t>
            </a:r>
          </a:p>
        </p:txBody>
      </p:sp>
      <p:pic>
        <p:nvPicPr>
          <p:cNvPr id="55" name="Picture 5" descr="https://lh7-us.googleusercontent.com/jpL2C7fMww8otsT2SLWSmQsPUqCIMhtv-pT_7YkOgciecuY-mHRdhBCkEFZX1QOJ9J3oNN6u9r4DnR2Acv0wO9t4jABdj6YfxZuspIuH7I8TGn0zYppCKXyYTUd5Iq5Fsrb_P3-72nfqF_Q=s20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99" y="3991167"/>
            <a:ext cx="1337537" cy="1429919"/>
          </a:xfrm>
          <a:prstGeom prst="rect">
            <a:avLst/>
          </a:prstGeom>
          <a:noFill/>
          <a:effectLst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/>
          <p:cNvSpPr/>
          <p:nvPr/>
        </p:nvSpPr>
        <p:spPr>
          <a:xfrm>
            <a:off x="507493" y="4742925"/>
            <a:ext cx="28299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전력소비를 줄이는 소비자</a:t>
            </a: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ESG </a:t>
            </a:r>
            <a:r>
              <a:rPr lang="ko-KR" altLang="en-US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경영을 실천하는 기업</a:t>
            </a: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dirty="0" smtClean="0">
                <a:solidFill>
                  <a:srgbClr val="1D1C1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애플리케이션을 통한 절약 촉진    및 접근성 제약 해소</a:t>
            </a:r>
            <a:endParaRPr lang="en-US" altLang="ko-KR" sz="1200" dirty="0" smtClean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fontAlgn="base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rgbClr val="1D1C1D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708096" y="1674167"/>
            <a:ext cx="2913881" cy="62362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 사용량 예측 모델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 </a:t>
            </a:r>
            <a:endParaRPr lang="ko-KR" altLang="en-US" sz="14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23584" y="3991167"/>
            <a:ext cx="2913881" cy="62362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 </a:t>
            </a:r>
            <a:r>
              <a:rPr lang="ko-KR" altLang="en-US" sz="1400" b="1" dirty="0">
                <a:solidFill>
                  <a:srgbClr val="0D0D0D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모바일 애플리케이션 개발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ko-KR" altLang="en-US" sz="14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59" name="직선 연결선 58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팀 구성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4" name="직선 연결선 63"/>
          <p:cNvCxnSpPr/>
          <p:nvPr/>
        </p:nvCxnSpPr>
        <p:spPr>
          <a:xfrm>
            <a:off x="4878853" y="1318934"/>
            <a:ext cx="25373" cy="5039985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  <a:alpha val="67000"/>
              </a:schemeClr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1100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과제 요약 및 자체 평가 의견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60423" name="Picture 7" descr="https://lh7-us.googleusercontent.com/slidesz/AGV_vUfYny0va0_ieFDbsUAG_utS-8xwEH68BLqPbu6szMYNhFGpnNfPy-VuJfYID9sEJL8JNsx8xCgY4KdMcBggwiTL8YDBGKprc8V-glE6YCsZQYCxuuiUU8qwNyI6duZpkI9Cryh9gXaiXWa_Xaaij2cOBSvK40QEPZJ7RXreFkPM=s2048?key=A4EbeRcJ1-3hwKgxCoUSj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1" y="1434963"/>
            <a:ext cx="4242252" cy="24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https://lh7-us.googleusercontent.com/slidesz/AGV_vUdmRy4d8O4va7vMvKeQ6ag94xb1kMdKUQk7MmLHVFQNcMSRHbO6QM1hO0lOXj-NY8V6amgthaav-w8E0bYqF4LQEhTY1vYxKZ3rsIB8nQtMZzP0ikWkV2X-U_Y6ElFuaeowtJ0hPaPcHgbFFN_EGxF6BKJSN2MGPNoc5-F13aXytw=s2048?key=A4EbeRcJ1-3hwKgxCoUSjw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254" y="1434963"/>
            <a:ext cx="4244917" cy="248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https://lh7-us.googleusercontent.com/slidesz/AGV_vUcNZBQDADZZNcl-0Mmr6vm3IEeg8I3Y57_PJCKkqcmBh5bIQC5gTbw-ucC6GoEsGNkL1IvO3b7FPS3-pMA_lxpTWJ3wBvqW5aZVghIn6qE_zK5-CKGo2B_z4aK3rsV7l3iN3Pd8RCZB0mdQKqrUhOOZriluBz8sXMmpyDoiS_xt=s2048?key=A4EbeRcJ1-3hwKgxCoUSj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1" y="3918833"/>
            <a:ext cx="4290348" cy="23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9" name="Picture 13" descr="https://lh7-us.googleusercontent.com/slidesz/AGV_vUexPUQr29PMQqy31wJqlIFEq3fdiNA3RC_Xw6np3nzjgdwZT0PpJIDcbaHET-Cq9IKWczXAyuCxmaiZaCH--fUsxFAjmQAtDZivgB4i79QEnl5Ez50Vn5yRrthzneCFMB27T6-zZkcQjRKJUQeVvZDnccpEHaMEZFM9zYICKbzvYA=s2048?key=A4EbeRcJ1-3hwKgxCoUSjw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733" y="3939825"/>
            <a:ext cx="4388570" cy="2342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en-US" altLang="ko-KR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ARIMA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실패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567243" y="3028772"/>
            <a:ext cx="4098804" cy="175432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번건물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첫번째 군집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11.64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8</a:t>
            </a:r>
            <a:r>
              <a:rPr lang="ko-KR" altLang="en-US" dirty="0" err="1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번건물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두번째 군집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22.97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41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건물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세번째 군집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SMAPE 9.48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20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번 건물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네번째 군집 </a:t>
            </a:r>
            <a:r>
              <a:rPr lang="en-US" altLang="ko-KR" dirty="0">
                <a:solidFill>
                  <a:srgbClr val="00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14.08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65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33051" y="2930269"/>
            <a:ext cx="9590069" cy="5286230"/>
          </a:xfrm>
          <a:prstGeom prst="roundRect">
            <a:avLst>
              <a:gd name="adj" fmla="val 13657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83717" y="1816218"/>
            <a:ext cx="4953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7.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과제 요약 및 자체 평가 의견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86000" y="2587923"/>
            <a:ext cx="18473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kumimoji="0" lang="ko-KR" altLang="ko-KR" sz="1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9692" y="3251993"/>
            <a:ext cx="91211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처음 새로운 고객이 </a:t>
            </a:r>
            <a:r>
              <a:rPr lang="ko-KR" altLang="en-US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들어왔을때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개별의 </a:t>
            </a:r>
            <a:r>
              <a:rPr lang="ko-KR" altLang="en-US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데이터값을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사용해 알고리즘을 만드는 것이 아닌 그 데이터가 해당하는 군집의  모델을 사용해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예측</a:t>
            </a:r>
            <a:endParaRPr lang="en-US" altLang="ko-KR" dirty="0" smtClean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자체의 데이터가 많아지면 개개인의 데이터에 기반한 알고리즘을 새로 만듦 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-&gt;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데이터가 쌓임에 따라 더욱 더 정확하게 전력소비량을 예측함 </a:t>
            </a:r>
            <a:endParaRPr lang="en-US" altLang="ko-KR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하루의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전력사용량을 예측해서 알려주고 전력사용량을 줄일 수 있는 </a:t>
            </a:r>
            <a:r>
              <a:rPr lang="ko-KR" altLang="en-US" dirty="0" err="1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방안등을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제시</a:t>
            </a:r>
            <a:r>
              <a:rPr lang="en-US" altLang="ko-KR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다음날에 예측해서 알려줬던 전력소비량과 실제 전력소비량을 비교해서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피드백</a:t>
            </a:r>
            <a:endParaRPr lang="en-US" altLang="ko-KR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전력소비량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증감율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파악</a:t>
            </a:r>
            <a:r>
              <a:rPr lang="en-US" altLang="ko-KR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그에 따른 </a:t>
            </a:r>
            <a:r>
              <a:rPr lang="ko-KR" altLang="en-US" dirty="0" err="1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전력소비량</a:t>
            </a:r>
            <a:r>
              <a:rPr lang="ko-KR" altLang="en-US" dirty="0" smtClean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절약 정도를 </a:t>
            </a:r>
            <a:r>
              <a:rPr lang="ko-KR" altLang="en-US" dirty="0">
                <a:solidFill>
                  <a:srgbClr val="0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알려줌 </a:t>
            </a:r>
            <a:endParaRPr lang="en-US" altLang="ko-KR" dirty="0" smtClean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-&gt; </a:t>
            </a:r>
            <a:r>
              <a:rPr lang="ko-KR" altLang="en-US" dirty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매일매일 피드백 </a:t>
            </a:r>
            <a:r>
              <a:rPr lang="en-US" altLang="ko-KR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-&gt; </a:t>
            </a:r>
            <a:r>
              <a:rPr lang="en-US" altLang="ko-KR" dirty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ECOLIFE </a:t>
            </a:r>
            <a:r>
              <a:rPr lang="ko-KR" altLang="en-US" dirty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실천</a:t>
            </a:r>
            <a:r>
              <a:rPr lang="en-US" altLang="ko-KR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!</a:t>
            </a:r>
          </a:p>
          <a:p>
            <a:endParaRPr lang="en-US" altLang="ko-KR" dirty="0">
              <a:solidFill>
                <a:srgbClr val="00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3" name="직선 연결선 12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2101777" y="73304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기대효과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84" y="1205261"/>
            <a:ext cx="6729035" cy="165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7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94963" y="2767425"/>
            <a:ext cx="59167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b="1" spc="-7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End Of Documents</a:t>
            </a:r>
            <a:endParaRPr lang="ko-KR" altLang="en-US" sz="4800"/>
          </a:p>
        </p:txBody>
      </p:sp>
      <p:sp>
        <p:nvSpPr>
          <p:cNvPr id="2" name="직사각형 1"/>
          <p:cNvSpPr/>
          <p:nvPr/>
        </p:nvSpPr>
        <p:spPr>
          <a:xfrm>
            <a:off x="4519246" y="6479929"/>
            <a:ext cx="91440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3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5502301" y="2886323"/>
            <a:ext cx="4094922" cy="3819162"/>
          </a:xfrm>
          <a:prstGeom prst="rect">
            <a:avLst/>
          </a:prstGeom>
          <a:noFill/>
          <a:ln w="50800">
            <a:solidFill>
              <a:schemeClr val="accent5">
                <a:lumMod val="20000"/>
                <a:lumOff val="80000"/>
                <a:alpha val="8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+mj-ea"/>
              </a:rPr>
              <a:t>여러가지 </a:t>
            </a:r>
            <a:r>
              <a:rPr lang="ko-KR" altLang="en-US" dirty="0" err="1" smtClean="0">
                <a:latin typeface="+mj-ea"/>
              </a:rPr>
              <a:t>참조사항</a:t>
            </a:r>
            <a:r>
              <a:rPr lang="ko-KR" altLang="en-US" dirty="0" smtClean="0">
                <a:latin typeface="+mj-ea"/>
              </a:rPr>
              <a:t> </a:t>
            </a:r>
            <a:endParaRPr lang="ko-KR" altLang="en-US" dirty="0">
              <a:latin typeface="+mj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71310" y="759620"/>
            <a:ext cx="3874925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[</a:t>
            </a:r>
            <a:r>
              <a:rPr kumimoji="1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참고</a:t>
            </a: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] sun – </a:t>
            </a:r>
            <a:r>
              <a:rPr kumimoji="1"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건물별</a:t>
            </a:r>
            <a:r>
              <a:rPr kumimoji="1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기온에 따른 전력 사용량</a:t>
            </a: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(kWh) </a:t>
            </a:r>
            <a:endParaRPr kumimoji="1"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10534" y="1139022"/>
            <a:ext cx="881581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5821" y="29634511"/>
            <a:ext cx="4449676" cy="66957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4" y="1300350"/>
            <a:ext cx="4935127" cy="5236720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5486400" y="1300349"/>
            <a:ext cx="4094922" cy="1506461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ko-KR" altLang="en-US" sz="1600" b="1" dirty="0" smtClean="0">
                <a:solidFill>
                  <a:schemeClr val="tx1"/>
                </a:solidFill>
              </a:rPr>
              <a:t>일조량과 전력의 상관관계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endParaRPr lang="en-US" altLang="ko-KR" sz="1600" b="1" dirty="0" smtClean="0">
              <a:solidFill>
                <a:schemeClr val="tx1"/>
              </a:solidFill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</a:rPr>
              <a:t>▶ 다수의 건물이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양의 상관관계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--------------------------------------------------------------------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 smtClean="0">
                <a:solidFill>
                  <a:schemeClr val="tx1"/>
                </a:solidFill>
              </a:rPr>
              <a:t>▶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건물 번호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3, 5, 9, 15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번이 </a:t>
            </a:r>
            <a:r>
              <a:rPr lang="ko-KR" altLang="en-US" sz="1400" b="1" dirty="0" smtClean="0">
                <a:solidFill>
                  <a:srgbClr val="0000FF"/>
                </a:solidFill>
              </a:rPr>
              <a:t>음의 상관관계</a:t>
            </a:r>
            <a:endParaRPr lang="en-US" altLang="ko-KR" sz="1400" b="1" dirty="0">
              <a:solidFill>
                <a:srgbClr val="0000FF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202" y="2957693"/>
            <a:ext cx="1913268" cy="186163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483" y="4819328"/>
            <a:ext cx="1990551" cy="18464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025" y="4819329"/>
            <a:ext cx="1944447" cy="185460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5927" y="2953971"/>
            <a:ext cx="1865358" cy="186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19246" y="6479929"/>
            <a:ext cx="914400" cy="351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4" y="99679"/>
            <a:ext cx="3898657" cy="67583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940" y="999640"/>
            <a:ext cx="4477835" cy="35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비즈니스 요구사항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10534" y="1139022"/>
            <a:ext cx="881581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071310" y="759620"/>
            <a:ext cx="38749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Clustering : K-means (n=5)</a:t>
            </a:r>
            <a:endParaRPr kumimoji="1"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427175" y="1300349"/>
            <a:ext cx="69185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atin typeface="+mn-ea"/>
              </a:rPr>
              <a:t>[</a:t>
            </a:r>
            <a:r>
              <a:rPr lang="ko-KR" altLang="en-US" sz="1400" b="1" dirty="0" smtClean="0">
                <a:latin typeface="+mn-ea"/>
              </a:rPr>
              <a:t>참고</a:t>
            </a:r>
            <a:r>
              <a:rPr lang="en-US" altLang="ko-KR" sz="1400" b="1" dirty="0" smtClean="0">
                <a:latin typeface="+mn-ea"/>
              </a:rPr>
              <a:t>] &lt;</a:t>
            </a:r>
            <a:r>
              <a:rPr lang="ko-KR" altLang="en-US" sz="1400" b="1" dirty="0" smtClean="0">
                <a:latin typeface="+mn-ea"/>
              </a:rPr>
              <a:t>군집화 </a:t>
            </a:r>
            <a:r>
              <a:rPr lang="en-US" altLang="ko-KR" sz="1400" b="1" dirty="0">
                <a:latin typeface="+mn-ea"/>
              </a:rPr>
              <a:t>n=5 (Silhouette Score: 0.45073899545136026</a:t>
            </a:r>
            <a:r>
              <a:rPr lang="en-US" altLang="ko-KR" sz="1400" b="1" dirty="0" smtClean="0">
                <a:latin typeface="+mn-ea"/>
              </a:rPr>
              <a:t>)&gt;</a:t>
            </a:r>
            <a:endParaRPr lang="en-US" altLang="ko-KR" sz="11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7" y="1869616"/>
            <a:ext cx="9113245" cy="412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비즈니스 요구사항</a:t>
            </a:r>
          </a:p>
        </p:txBody>
      </p:sp>
      <p:cxnSp>
        <p:nvCxnSpPr>
          <p:cNvPr id="38" name="직선 연결선 37"/>
          <p:cNvCxnSpPr/>
          <p:nvPr/>
        </p:nvCxnSpPr>
        <p:spPr>
          <a:xfrm>
            <a:off x="410534" y="1139022"/>
            <a:ext cx="881581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071310" y="759620"/>
            <a:ext cx="38749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Clustering : K-means (n=5)</a:t>
            </a:r>
            <a:endParaRPr kumimoji="1"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63" y="1300349"/>
            <a:ext cx="7131417" cy="51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+mj-ea"/>
              </a:rPr>
              <a:t>2. </a:t>
            </a:r>
            <a:r>
              <a:rPr lang="ko-KR" altLang="en-US" dirty="0">
                <a:latin typeface="+mj-ea"/>
              </a:rPr>
              <a:t>비즈니스 요구사항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71310" y="759620"/>
            <a:ext cx="3874925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Temp – </a:t>
            </a:r>
            <a:r>
              <a:rPr kumimoji="1" lang="ko-KR" altLang="en-US" sz="1400" b="1" dirty="0" err="1" smtClean="0">
                <a:solidFill>
                  <a:prstClr val="black"/>
                </a:solidFill>
                <a:latin typeface="맑은 고딕" panose="020B0503020000020004" pitchFamily="50" charset="-127"/>
              </a:rPr>
              <a:t>건물별</a:t>
            </a:r>
            <a:r>
              <a:rPr kumimoji="1" lang="ko-KR" altLang="en-US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기온에 따른 전력 사용량</a:t>
            </a:r>
            <a:r>
              <a:rPr kumimoji="1" lang="en-US" altLang="ko-KR" sz="14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(kWh) </a:t>
            </a:r>
            <a:endParaRPr kumimoji="1" lang="ko-KR" altLang="en-US" sz="1400" b="1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10534" y="1139022"/>
            <a:ext cx="881581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4" y="1276835"/>
            <a:ext cx="8815818" cy="3462142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410534" y="4993421"/>
            <a:ext cx="9162042" cy="1543650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기온과 전력 사용량의 상관관계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▶ 모든 건물이 비슷한 경향성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err="1" smtClean="0">
                <a:solidFill>
                  <a:srgbClr val="C00000"/>
                </a:solidFill>
              </a:rPr>
              <a:t>우상향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그래프 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08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6021519" y="1552585"/>
            <a:ext cx="3373493" cy="4927728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51000"/>
            </a:schemeClr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건물별</a:t>
            </a:r>
            <a:r>
              <a:rPr lang="ko-KR" altLang="en-US" sz="1600" b="1" dirty="0" smtClean="0">
                <a:solidFill>
                  <a:schemeClr val="tx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전력사용량 시각화 </a:t>
            </a:r>
            <a:endParaRPr lang="en-US" altLang="ko-KR" sz="1600" b="1" dirty="0" smtClean="0">
              <a:solidFill>
                <a:schemeClr val="tx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각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건물별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그래프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개형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상이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 유사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개형별</a:t>
            </a:r>
            <a:r>
              <a:rPr lang="ko-KR" altLang="en-US" sz="1400" b="1" dirty="0" smtClean="0">
                <a:solidFill>
                  <a:srgbClr val="C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군집화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필요성 </a:t>
            </a:r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-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효율 </a:t>
            </a:r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성능 상승 예상</a:t>
            </a:r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4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▶</a:t>
            </a:r>
            <a:r>
              <a:rPr lang="en-US" altLang="ko-KR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전력사용량 </a:t>
            </a:r>
            <a:r>
              <a:rPr lang="en-US" altLang="ko-KR" sz="1400" b="1" dirty="0" smtClean="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MINMAX </a:t>
            </a:r>
            <a:r>
              <a:rPr lang="ko-KR" altLang="en-US" sz="1400" b="1" dirty="0" smtClean="0">
                <a:solidFill>
                  <a:srgbClr val="0000FF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정규화 </a:t>
            </a:r>
            <a:endParaRPr lang="en-US" altLang="ko-KR" sz="1400" b="1" dirty="0">
              <a:solidFill>
                <a:srgbClr val="0000FF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>
              <a:solidFill>
                <a:schemeClr val="tx1"/>
              </a:solidFill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4" y="1274894"/>
            <a:ext cx="5494320" cy="5110408"/>
          </a:xfrm>
          <a:prstGeom prst="rect">
            <a:avLst/>
          </a:prstGeom>
        </p:spPr>
      </p:pic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탐색적 분석 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(EDA) – </a:t>
            </a:r>
            <a:r>
              <a:rPr lang="ko-KR" altLang="en-US" dirty="0" err="1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시계열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분석</a:t>
            </a:r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endParaRPr lang="ko-KR" altLang="en-US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2136685" y="759620"/>
            <a:ext cx="5890616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건물별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전력 사용량 시각화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86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6749199" y="4810782"/>
            <a:ext cx="2841533" cy="982744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ESG 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목표 달성</a:t>
            </a:r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사회적 인식 개선</a:t>
            </a:r>
            <a:endParaRPr lang="ko-KR" altLang="en-US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81807" y="4817759"/>
            <a:ext cx="3172081" cy="97576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에너지 비용 절감 효과 </a:t>
            </a:r>
            <a:endParaRPr lang="en-US" altLang="ko-KR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기업 운영 비용 감소 및 경쟁력 강화</a:t>
            </a:r>
            <a:endParaRPr lang="ko-KR" altLang="en-US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61752" y="4827339"/>
            <a:ext cx="3172081" cy="966187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기후변화대응 </a:t>
            </a:r>
            <a:endParaRPr lang="en-US" altLang="ko-KR" sz="1200" b="1" dirty="0" smtClean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전력소비 지속 가능성</a:t>
            </a:r>
            <a:endParaRPr lang="ko-KR" altLang="en-US" sz="1200" b="1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3019756" y="802617"/>
            <a:ext cx="387492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3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기대 효과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3774" y="4568584"/>
            <a:ext cx="1731077" cy="450140"/>
          </a:xfrm>
          <a:prstGeom prst="roundRect">
            <a:avLst>
              <a:gd name="adj" fmla="val 262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 w="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환경적 효과</a:t>
            </a:r>
            <a:endParaRPr lang="ko-KR" altLang="en-US" sz="1400" b="1" dirty="0">
              <a:ln w="0">
                <a:noFill/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1" name="직선 연결선 30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32" name="모서리가 둥근 직사각형 31"/>
          <p:cNvSpPr/>
          <p:nvPr/>
        </p:nvSpPr>
        <p:spPr>
          <a:xfrm>
            <a:off x="3092775" y="1920243"/>
            <a:ext cx="3817688" cy="1088198"/>
          </a:xfrm>
          <a:prstGeom prst="roundRect">
            <a:avLst>
              <a:gd name="adj" fmla="val 25333"/>
            </a:avLst>
          </a:prstGeom>
          <a:gradFill>
            <a:gsLst>
              <a:gs pos="0">
                <a:srgbClr val="92D050">
                  <a:alpha val="48000"/>
                </a:srgbClr>
              </a:gs>
              <a:gs pos="100000">
                <a:schemeClr val="bg1"/>
              </a:gs>
            </a:gsLst>
            <a:lin ang="5400000" scaled="1"/>
          </a:gra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 기반 전력 사용량 예측</a:t>
            </a:r>
            <a:endParaRPr lang="en-US" altLang="ko-KR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맞춤형 전력 절감 솔루션 제공</a:t>
            </a:r>
            <a:r>
              <a:rPr lang="en-US" altLang="ko-KR" sz="14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8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팀 구성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AutoShape 18"/>
          <p:cNvSpPr>
            <a:spLocks noChangeArrowheads="1"/>
          </p:cNvSpPr>
          <p:nvPr/>
        </p:nvSpPr>
        <p:spPr bwMode="auto">
          <a:xfrm>
            <a:off x="1348987" y="3146816"/>
            <a:ext cx="958773" cy="1228678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177959" y="4554623"/>
            <a:ext cx="1731077" cy="450140"/>
          </a:xfrm>
          <a:prstGeom prst="roundRect">
            <a:avLst>
              <a:gd name="adj" fmla="val 262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 w="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경제적 효과</a:t>
            </a:r>
            <a:endParaRPr lang="ko-KR" altLang="en-US" sz="1400" b="1" dirty="0">
              <a:ln w="0">
                <a:noFill/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04426" y="4582543"/>
            <a:ext cx="1731077" cy="450140"/>
          </a:xfrm>
          <a:prstGeom prst="roundRect">
            <a:avLst>
              <a:gd name="adj" fmla="val 262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ln w="0">
                  <a:noFill/>
                </a:ln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사회적 효과</a:t>
            </a:r>
            <a:endParaRPr lang="ko-KR" altLang="en-US" sz="1400" b="1" dirty="0">
              <a:ln w="0">
                <a:noFill/>
              </a:ln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5" name="직선 연결선 24"/>
          <p:cNvCxnSpPr>
            <a:stCxn id="40" idx="1"/>
            <a:endCxn id="40" idx="2"/>
          </p:cNvCxnSpPr>
          <p:nvPr/>
        </p:nvCxnSpPr>
        <p:spPr>
          <a:xfrm>
            <a:off x="1348987" y="3918524"/>
            <a:ext cx="479387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40" idx="2"/>
            <a:endCxn id="40" idx="3"/>
          </p:cNvCxnSpPr>
          <p:nvPr/>
        </p:nvCxnSpPr>
        <p:spPr>
          <a:xfrm flipV="1">
            <a:off x="1828374" y="3918524"/>
            <a:ext cx="479386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utoShape 18"/>
          <p:cNvSpPr>
            <a:spLocks noChangeArrowheads="1"/>
          </p:cNvSpPr>
          <p:nvPr/>
        </p:nvSpPr>
        <p:spPr bwMode="auto">
          <a:xfrm>
            <a:off x="4608718" y="3146816"/>
            <a:ext cx="958773" cy="1228678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5" name="직선 연결선 54"/>
          <p:cNvCxnSpPr>
            <a:stCxn id="54" idx="1"/>
            <a:endCxn id="54" idx="2"/>
          </p:cNvCxnSpPr>
          <p:nvPr/>
        </p:nvCxnSpPr>
        <p:spPr>
          <a:xfrm>
            <a:off x="4608718" y="3918524"/>
            <a:ext cx="479387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54" idx="2"/>
            <a:endCxn id="54" idx="3"/>
          </p:cNvCxnSpPr>
          <p:nvPr/>
        </p:nvCxnSpPr>
        <p:spPr>
          <a:xfrm flipV="1">
            <a:off x="5088105" y="3918524"/>
            <a:ext cx="479386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utoShape 18"/>
          <p:cNvSpPr>
            <a:spLocks noChangeArrowheads="1"/>
          </p:cNvSpPr>
          <p:nvPr/>
        </p:nvSpPr>
        <p:spPr bwMode="auto">
          <a:xfrm>
            <a:off x="7707906" y="3146816"/>
            <a:ext cx="958773" cy="1228678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직선 연결선 57"/>
          <p:cNvCxnSpPr>
            <a:stCxn id="57" idx="1"/>
            <a:endCxn id="57" idx="2"/>
          </p:cNvCxnSpPr>
          <p:nvPr/>
        </p:nvCxnSpPr>
        <p:spPr>
          <a:xfrm>
            <a:off x="7707906" y="3918524"/>
            <a:ext cx="479387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7" idx="2"/>
            <a:endCxn id="57" idx="3"/>
          </p:cNvCxnSpPr>
          <p:nvPr/>
        </p:nvCxnSpPr>
        <p:spPr>
          <a:xfrm flipV="1">
            <a:off x="8187293" y="3918524"/>
            <a:ext cx="479386" cy="456970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3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01464" y="1369180"/>
            <a:ext cx="8993546" cy="1901962"/>
            <a:chOff x="5151189" y="1250801"/>
            <a:chExt cx="4539239" cy="1901962"/>
          </a:xfrm>
        </p:grpSpPr>
        <p:sp>
          <p:nvSpPr>
            <p:cNvPr id="235" name="오각형 234"/>
            <p:cNvSpPr/>
            <p:nvPr/>
          </p:nvSpPr>
          <p:spPr bwMode="auto">
            <a:xfrm>
              <a:off x="8241333" y="1963496"/>
              <a:ext cx="1107291" cy="433908"/>
            </a:xfrm>
            <a:prstGeom prst="homePlate">
              <a:avLst>
                <a:gd name="adj" fmla="val 17655"/>
              </a:avLst>
            </a:prstGeom>
            <a:solidFill>
              <a:schemeClr val="accent6"/>
            </a:solidFill>
            <a:ln w="9525" algn="ctr">
              <a:solidFill>
                <a:srgbClr val="1E1E1E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616365"/>
              </a:outerShdw>
            </a:effectLst>
          </p:spPr>
          <p:txBody>
            <a:bodyPr lIns="0" tIns="0" rIns="0" bIns="0" anchor="ctr"/>
            <a:lstStyle/>
            <a:p>
              <a:pPr algn="ctr" defTabSz="953628">
                <a:lnSpc>
                  <a:spcPct val="104000"/>
                </a:lnSpc>
                <a:defRPr/>
              </a:pPr>
              <a:r>
                <a:rPr kumimoji="1" lang="ko-KR" altLang="en-US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예측 모델 개발 및</a:t>
              </a:r>
              <a:endParaRPr kumimoji="1" lang="en-US" altLang="ko-KR" sz="1000" b="1" kern="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 defTabSz="953628">
                <a:lnSpc>
                  <a:spcPct val="104000"/>
                </a:lnSpc>
                <a:defRPr/>
              </a:pPr>
              <a:r>
                <a:rPr kumimoji="1" lang="ko-KR" altLang="en-US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 제공</a:t>
              </a:r>
              <a:endParaRPr kumimoji="1" lang="en-US" altLang="ko-KR" sz="1000" b="1" kern="0" dirty="0" smtClean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6" name="오각형 235"/>
            <p:cNvSpPr/>
            <p:nvPr/>
          </p:nvSpPr>
          <p:spPr bwMode="auto">
            <a:xfrm>
              <a:off x="6883143" y="1963496"/>
              <a:ext cx="1329615" cy="433908"/>
            </a:xfrm>
            <a:prstGeom prst="homePlate">
              <a:avLst>
                <a:gd name="adj" fmla="val 17655"/>
              </a:avLst>
            </a:prstGeom>
            <a:solidFill>
              <a:schemeClr val="accent6"/>
            </a:solidFill>
            <a:ln w="9525" algn="ctr">
              <a:solidFill>
                <a:srgbClr val="1E1E1E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616365"/>
              </a:outerShdw>
            </a:effectLst>
          </p:spPr>
          <p:txBody>
            <a:bodyPr lIns="0" tIns="0" rIns="0" bIns="0" anchor="ctr"/>
            <a:lstStyle/>
            <a:p>
              <a:pPr algn="ctr" defTabSz="953628">
                <a:lnSpc>
                  <a:spcPct val="104000"/>
                </a:lnSpc>
                <a:defRPr/>
              </a:pPr>
              <a:r>
                <a:rPr kumimoji="1" lang="ko-KR" altLang="en-US" sz="1000" b="1" kern="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탐색적 </a:t>
              </a:r>
              <a:r>
                <a:rPr kumimoji="1" lang="ko-KR" altLang="en-US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분석 </a:t>
              </a:r>
              <a:r>
                <a:rPr kumimoji="1" lang="en-US" altLang="ko-KR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(EDA)</a:t>
              </a:r>
              <a:endParaRPr kumimoji="1" lang="en-US" altLang="ko-KR" sz="1000" b="1" kern="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37" name="오각형 236"/>
            <p:cNvSpPr/>
            <p:nvPr/>
          </p:nvSpPr>
          <p:spPr bwMode="auto">
            <a:xfrm>
              <a:off x="5460432" y="1955561"/>
              <a:ext cx="1400950" cy="433908"/>
            </a:xfrm>
            <a:prstGeom prst="homePlate">
              <a:avLst>
                <a:gd name="adj" fmla="val 17655"/>
              </a:avLst>
            </a:prstGeom>
            <a:solidFill>
              <a:schemeClr val="accent6"/>
            </a:solidFill>
            <a:ln w="9525" algn="ctr">
              <a:solidFill>
                <a:srgbClr val="1E1E1E"/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616365"/>
              </a:outerShdw>
            </a:effectLst>
          </p:spPr>
          <p:txBody>
            <a:bodyPr lIns="0" tIns="0" rIns="0" bIns="0" anchor="ctr"/>
            <a:lstStyle/>
            <a:p>
              <a:pPr algn="ctr" defTabSz="953628">
                <a:lnSpc>
                  <a:spcPct val="104000"/>
                </a:lnSpc>
                <a:defRPr/>
              </a:pPr>
              <a:r>
                <a:rPr kumimoji="1" lang="ko-KR" altLang="en-US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주제 선정 및</a:t>
              </a:r>
              <a:endParaRPr kumimoji="1" lang="en-US" altLang="ko-KR" sz="1000" b="1" kern="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 defTabSz="953628">
                <a:lnSpc>
                  <a:spcPct val="104000"/>
                </a:lnSpc>
                <a:defRPr/>
              </a:pPr>
              <a:r>
                <a:rPr kumimoji="1" lang="ko-KR" altLang="en-US" sz="1000" b="1" kern="0" dirty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</a:t>
              </a:r>
              <a:r>
                <a:rPr kumimoji="1" lang="ko-KR" altLang="en-US" sz="1000" b="1" kern="0" dirty="0" smtClean="0">
                  <a:solidFill>
                    <a:srgbClr val="FFFFF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분석</a:t>
              </a:r>
              <a:endParaRPr kumimoji="1" lang="ko-KR" altLang="en-US" sz="1000" b="1" kern="0" dirty="0">
                <a:solidFill>
                  <a:srgbClr val="FFFFF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3" name="직선 화살표 연결선 2"/>
            <p:cNvCxnSpPr/>
            <p:nvPr/>
          </p:nvCxnSpPr>
          <p:spPr>
            <a:xfrm>
              <a:off x="5284186" y="1836912"/>
              <a:ext cx="4202723" cy="0"/>
            </a:xfrm>
            <a:prstGeom prst="straightConnector1">
              <a:avLst/>
            </a:prstGeom>
            <a:ln w="2222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Rectangle 3"/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483371" y="2504488"/>
              <a:ext cx="1566604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342900" indent="-342900" defTabSz="936625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latin typeface="+mj-lt"/>
                  <a:ea typeface="+mj-ea"/>
                </a:defRPr>
              </a:lvl1pPr>
              <a:lvl2pPr marL="176213" lvl="1" indent="-174625" defTabSz="936625" eaLnBrk="0" fontAlgn="base" latinLnBrk="0" hangingPunct="0">
                <a:spcBef>
                  <a:spcPts val="200"/>
                </a:spcBef>
                <a:spcAft>
                  <a:spcPts val="100"/>
                </a:spcAft>
                <a:buChar char="•"/>
                <a:defRPr kumimoji="1" sz="1100">
                  <a:solidFill>
                    <a:srgbClr val="000000"/>
                  </a:solidFill>
                  <a:latin typeface="+mn-ea"/>
                </a:defRPr>
              </a:lvl2pPr>
              <a:lvl3pPr marL="209550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–"/>
                <a:defRPr kumimoji="1" sz="1300"/>
              </a:lvl3pPr>
              <a:lvl4pPr marL="314325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·"/>
                <a:defRPr kumimoji="1" sz="1300"/>
              </a:lvl4pPr>
              <a:lvl5pPr marL="4206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kumimoji="1" sz="1300"/>
              </a:lvl5pPr>
              <a:lvl6pPr marL="8778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6pPr>
              <a:lvl7pPr marL="13350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7pPr>
              <a:lvl8pPr marL="17922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8pPr>
              <a:lvl9pPr marL="22494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9pPr>
            </a:lstStyle>
            <a:p>
              <a:pPr marL="85725" lvl="1" indent="-84138">
                <a:buClrTx/>
                <a:buSzTx/>
              </a:pP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프로젝트 주제 선정</a:t>
              </a:r>
              <a:endParaRPr lang="en-US" altLang="ko-KR" sz="1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>
                <a:buClrTx/>
                <a:buSzTx/>
              </a:pP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현황 파악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/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데이터 전처리 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1" name="Rectangle 3"/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917250" y="2508391"/>
              <a:ext cx="1331400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342900" indent="-342900" defTabSz="936625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latin typeface="+mj-lt"/>
                  <a:ea typeface="+mj-ea"/>
                </a:defRPr>
              </a:lvl1pPr>
              <a:lvl2pPr marL="176213" lvl="1" indent="-174625" defTabSz="936625" eaLnBrk="0" fontAlgn="base" latinLnBrk="0" hangingPunct="0">
                <a:spcBef>
                  <a:spcPts val="200"/>
                </a:spcBef>
                <a:spcAft>
                  <a:spcPts val="100"/>
                </a:spcAft>
                <a:buChar char="•"/>
                <a:defRPr kumimoji="1" sz="1100">
                  <a:solidFill>
                    <a:srgbClr val="000000"/>
                  </a:solidFill>
                  <a:latin typeface="+mn-ea"/>
                </a:defRPr>
              </a:lvl2pPr>
              <a:lvl3pPr marL="209550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–"/>
                <a:defRPr kumimoji="1" sz="1300"/>
              </a:lvl3pPr>
              <a:lvl4pPr marL="314325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·"/>
                <a:defRPr kumimoji="1" sz="1300"/>
              </a:lvl4pPr>
              <a:lvl5pPr marL="4206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kumimoji="1" sz="1300"/>
              </a:lvl5pPr>
              <a:lvl6pPr marL="8778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6pPr>
              <a:lvl7pPr marL="13350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7pPr>
              <a:lvl8pPr marL="17922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8pPr>
              <a:lvl9pPr marL="22494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9pPr>
            </a:lstStyle>
            <a:p>
              <a:pPr marL="85725" lvl="1" indent="-84138"/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기초 통계 분석 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/>
              <a:r>
                <a:rPr lang="ko-KR" altLang="en-US" sz="12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시계열</a:t>
              </a: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</a:t>
              </a: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분석</a:t>
              </a:r>
              <a:endParaRPr lang="en-US" altLang="ko-KR" sz="1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/>
              <a:r>
                <a:rPr lang="ko-KR" altLang="en-US" sz="1200" dirty="0" smtClean="0">
                  <a:solidFill>
                    <a:schemeClr val="tx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군집화 및 군집 분석 </a:t>
              </a:r>
              <a:endParaRPr lang="en-US" altLang="ko-KR" sz="12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2" name="Rectangle 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8226572" y="2521821"/>
              <a:ext cx="1460353" cy="6309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342900" indent="-342900" defTabSz="936625" eaLnBrk="0" fontAlgn="base" hangingPunct="0">
                <a:spcBef>
                  <a:spcPct val="0"/>
                </a:spcBef>
                <a:spcAft>
                  <a:spcPct val="0"/>
                </a:spcAft>
                <a:defRPr kumimoji="1" sz="1300">
                  <a:latin typeface="+mj-lt"/>
                  <a:ea typeface="+mj-ea"/>
                </a:defRPr>
              </a:lvl1pPr>
              <a:lvl2pPr marL="176213" lvl="1" indent="-174625" defTabSz="936625" eaLnBrk="0" fontAlgn="base" latinLnBrk="0" hangingPunct="0">
                <a:spcBef>
                  <a:spcPts val="200"/>
                </a:spcBef>
                <a:spcAft>
                  <a:spcPts val="100"/>
                </a:spcAft>
                <a:buChar char="•"/>
                <a:defRPr kumimoji="1" sz="1100">
                  <a:solidFill>
                    <a:srgbClr val="000000"/>
                  </a:solidFill>
                  <a:latin typeface="+mn-ea"/>
                </a:defRPr>
              </a:lvl2pPr>
              <a:lvl3pPr marL="209550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–"/>
                <a:defRPr kumimoji="1" sz="1300"/>
              </a:lvl3pPr>
              <a:lvl4pPr marL="314325" indent="-103188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·"/>
                <a:defRPr kumimoji="1" sz="1300"/>
              </a:lvl4pPr>
              <a:lvl5pPr marL="420688" indent="-98425" defTabSz="936625" eaLnBrk="0" fontAlgn="base" hangingPunct="0">
                <a:spcBef>
                  <a:spcPct val="0"/>
                </a:spcBef>
                <a:spcAft>
                  <a:spcPct val="0"/>
                </a:spcAft>
                <a:buChar char="›"/>
                <a:defRPr kumimoji="1" sz="1300"/>
              </a:lvl5pPr>
              <a:lvl6pPr marL="8778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6pPr>
              <a:lvl7pPr marL="13350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7pPr>
              <a:lvl8pPr marL="17922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8pPr>
              <a:lvl9pPr marL="2249488" indent="-98425" defTabSz="936625" fontAlgn="base">
                <a:spcBef>
                  <a:spcPct val="0"/>
                </a:spcBef>
                <a:spcAft>
                  <a:spcPct val="0"/>
                </a:spcAft>
                <a:buChar char="›"/>
                <a:defRPr kumimoji="1" sz="1200"/>
              </a:lvl9pPr>
            </a:lstStyle>
            <a:p>
              <a:pPr marL="85725" lvl="1" indent="-84138">
                <a:buClrTx/>
                <a:buSzTx/>
              </a:pP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예측 모델 </a:t>
              </a: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개발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>
                <a:buClrTx/>
                <a:buSzTx/>
              </a:pPr>
              <a:r>
                <a:rPr lang="ko-KR" altLang="en-US" sz="12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향후 발전 방향 </a:t>
              </a: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제시</a:t>
              </a:r>
              <a:endParaRPr lang="en-US" altLang="ko-KR" sz="1200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marL="85725" lvl="1" indent="-84138">
                <a:buClrTx/>
                <a:buSzTx/>
              </a:pPr>
              <a:r>
                <a:rPr lang="ko-KR" altLang="en-US" sz="120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부합 서비스 제공</a:t>
              </a:r>
              <a:endParaRPr lang="en-US" altLang="ko-KR" sz="1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68259" y="1559880"/>
              <a:ext cx="9323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7038054" y="1555744"/>
              <a:ext cx="733180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5</a:t>
              </a:r>
              <a:r>
                <a:rPr lang="ko-KR" altLang="en-US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 </a:t>
              </a:r>
              <a:r>
                <a:rPr lang="en-US" altLang="ko-KR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20</a:t>
              </a:r>
              <a:r>
                <a:rPr lang="ko-KR" altLang="en-US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 </a:t>
              </a:r>
              <a:r>
                <a:rPr lang="en-US" altLang="ko-KR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~ 5</a:t>
              </a:r>
              <a:r>
                <a:rPr lang="ko-KR" altLang="en-US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월 </a:t>
              </a:r>
              <a:r>
                <a:rPr lang="en-US" altLang="ko-KR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30</a:t>
              </a:r>
              <a:r>
                <a:rPr lang="ko-KR" altLang="en-US" sz="1050" dirty="0" smtClean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일</a:t>
              </a:r>
              <a:endPara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151189" y="1250801"/>
              <a:ext cx="4539239" cy="328479"/>
            </a:xfrm>
            <a:prstGeom prst="rect">
              <a:avLst/>
            </a:prstGeom>
            <a:noFill/>
          </p:spPr>
          <p:txBody>
            <a:bodyPr wrap="square" lIns="72000" tIns="36000" rIns="36000" bIns="36000" rtlCol="0">
              <a:spAutoFit/>
            </a:bodyPr>
            <a:lstStyle/>
            <a:p>
              <a:pPr marL="180975" lvl="1" indent="-180975">
                <a:lnSpc>
                  <a:spcPct val="12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ko-KR" altLang="en-US" sz="1500" b="1" dirty="0" smtClean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Wingdings" panose="05000000000000000000" pitchFamily="2" charset="2"/>
                </a:rPr>
                <a:t>약 </a:t>
              </a:r>
              <a:r>
                <a:rPr lang="en-US" altLang="ko-KR" sz="1500" b="1" dirty="0" smtClean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Wingdings" panose="05000000000000000000" pitchFamily="2" charset="2"/>
                </a:rPr>
                <a:t>2</a:t>
              </a:r>
              <a:r>
                <a:rPr lang="ko-KR" altLang="en-US" sz="1500" b="1" dirty="0" smtClean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Wingdings" panose="05000000000000000000" pitchFamily="2" charset="2"/>
                </a:rPr>
                <a:t>주 동안 데이터 </a:t>
              </a:r>
              <a:r>
                <a:rPr lang="ko-KR" altLang="en-US" sz="1500" b="1" dirty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Wingdings" panose="05000000000000000000" pitchFamily="2" charset="2"/>
                </a:rPr>
                <a:t>탐색 및 </a:t>
              </a:r>
              <a:r>
                <a:rPr lang="ko-KR" altLang="en-US" sz="1500" b="1" dirty="0" smtClean="0">
                  <a:solidFill>
                    <a:prstClr val="black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sym typeface="Wingdings" panose="05000000000000000000" pitchFamily="2" charset="2"/>
                </a:rPr>
                <a:t>예측 모델 개발 </a:t>
              </a:r>
              <a:endParaRPr lang="en-US" altLang="ko-KR" sz="1500" b="1" dirty="0">
                <a:solidFill>
                  <a:prstClr val="black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10535" y="813098"/>
            <a:ext cx="9111838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4"/>
            </a:pP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수행 절차 및 경과</a:t>
            </a:r>
          </a:p>
        </p:txBody>
      </p:sp>
      <p:cxnSp>
        <p:nvCxnSpPr>
          <p:cNvPr id="76" name="직선 연결선 75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91F6167-4554-6F27-36B9-C441D6D98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258458"/>
              </p:ext>
            </p:extLst>
          </p:nvPr>
        </p:nvGraphicFramePr>
        <p:xfrm>
          <a:off x="523383" y="3813940"/>
          <a:ext cx="8655518" cy="2658423"/>
        </p:xfrm>
        <a:graphic>
          <a:graphicData uri="http://schemas.openxmlformats.org/drawingml/2006/table">
            <a:tbl>
              <a:tblPr firstRow="1" firstCol="1" bandRow="1"/>
              <a:tblGrid>
                <a:gridCol w="1751236">
                  <a:extLst>
                    <a:ext uri="{9D8B030D-6E8A-4147-A177-3AD203B41FA5}">
                      <a16:colId xmlns:a16="http://schemas.microsoft.com/office/drawing/2014/main" val="2500546130"/>
                    </a:ext>
                  </a:extLst>
                </a:gridCol>
                <a:gridCol w="1555731">
                  <a:extLst>
                    <a:ext uri="{9D8B030D-6E8A-4147-A177-3AD203B41FA5}">
                      <a16:colId xmlns:a16="http://schemas.microsoft.com/office/drawing/2014/main" val="1293683364"/>
                    </a:ext>
                  </a:extLst>
                </a:gridCol>
                <a:gridCol w="5348551">
                  <a:extLst>
                    <a:ext uri="{9D8B030D-6E8A-4147-A177-3AD203B41FA5}">
                      <a16:colId xmlns:a16="http://schemas.microsoft.com/office/drawing/2014/main" val="17534267"/>
                    </a:ext>
                  </a:extLst>
                </a:gridCol>
              </a:tblGrid>
              <a:tr h="408208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rgbClr val="000000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200" b="1" kern="100" dirty="0">
                        <a:solidFill>
                          <a:srgbClr val="000000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기간</a:t>
                      </a:r>
                      <a:endParaRPr lang="ko-KR" sz="12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활동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568357"/>
                  </a:ext>
                </a:extLst>
              </a:tr>
              <a:tr h="4500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요구사항 정의 및 </a:t>
                      </a:r>
                      <a:r>
                        <a:rPr lang="en-US" altLang="ko-KR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altLang="ko-KR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</a:b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분석 기획</a:t>
                      </a:r>
                      <a:endParaRPr lang="ko-KR" sz="10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000" b="0" kern="10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5/20(</a:t>
                      </a:r>
                      <a:r>
                        <a:rPr lang="ko-KR" altLang="en-US" sz="1000" b="0" kern="10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lang="en-US" altLang="ko-KR" sz="1000" b="0" kern="10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 ~ 5/21</a:t>
                      </a:r>
                      <a:r>
                        <a:rPr lang="en-US" altLang="ko-KR" sz="1000" b="0" kern="100" baseline="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000" b="0" kern="100" baseline="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화</a:t>
                      </a:r>
                      <a:r>
                        <a:rPr lang="en-US" altLang="ko-KR" sz="1000" b="0" kern="100" baseline="0" dirty="0" smtClean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 문제 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정의</a:t>
                      </a:r>
                      <a:r>
                        <a:rPr lang="en-US" altLang="ko-KR" sz="1000" b="0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000" b="0" kern="100" dirty="0" err="1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비스니스</a:t>
                      </a:r>
                      <a:r>
                        <a:rPr lang="ko-KR" altLang="en-US" sz="1000" b="0" kern="100" dirty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관점 요구사항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정의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프로젝트 주제 선정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31512"/>
                  </a:ext>
                </a:extLst>
              </a:tr>
              <a:tr h="4500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ko-KR" altLang="en-US" sz="1000" b="1" kern="100" dirty="0" err="1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전처리</a:t>
                      </a:r>
                      <a:endParaRPr lang="ko-KR" sz="10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5/22(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수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 ~ 5/24(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금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0" lang="ko-KR" altLang="ko-Kore-KR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 데이터 정의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데이터 현황 파악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958801"/>
                  </a:ext>
                </a:extLst>
              </a:tr>
              <a:tr h="4500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탐색적 분석</a:t>
                      </a:r>
                      <a:r>
                        <a:rPr lang="en-US" altLang="ko-KR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(EDA)</a:t>
                      </a:r>
                      <a:endParaRPr lang="ko-KR" sz="10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5/24(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금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 ~ 5/27(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월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0" lang="ko-KR" altLang="ko-Kore-KR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 기초 통계 분석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dirty="0" err="1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시계열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분석</a:t>
                      </a:r>
                      <a:r>
                        <a:rPr lang="en-US" altLang="ko-KR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군집</a:t>
                      </a:r>
                      <a:r>
                        <a:rPr lang="ko-KR" altLang="en-US" sz="1000" b="0" kern="100" baseline="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분석 등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289055"/>
                  </a:ext>
                </a:extLst>
              </a:tr>
              <a:tr h="4500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모델 학습 및 선택</a:t>
                      </a:r>
                      <a:endParaRPr lang="ko-KR" sz="10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5/28(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화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 ~ 5/30(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목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kumimoji="0" lang="ko-KR" altLang="ko-Kore-KR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 데이터를 사용하여 다양한 모델을 학습시키고 성능 평가</a:t>
                      </a:r>
                      <a:endParaRPr lang="en-US" altLang="ko-KR" sz="1000" b="0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589437"/>
                  </a:ext>
                </a:extLst>
              </a:tr>
              <a:tr h="450043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결론도출</a:t>
                      </a:r>
                      <a:endParaRPr lang="ko-KR" sz="1000" b="1" kern="100" dirty="0"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5/30(</a:t>
                      </a:r>
                      <a:r>
                        <a:rPr kumimoji="0" lang="ko-KR" altLang="en-US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목</a:t>
                      </a:r>
                      <a:r>
                        <a:rPr kumimoji="0" lang="en-US" altLang="ko-KR" sz="1000" b="0" i="0" u="none" strike="noStrike" kern="1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) </a:t>
                      </a:r>
                      <a:endParaRPr kumimoji="0" lang="ko-KR" altLang="ko-Kore-KR" sz="1000" b="0" i="0" u="none" strike="noStrike" kern="1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0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  <a:cs typeface="Times New Roman" panose="02020603050405020304" pitchFamily="18" charset="0"/>
                        </a:rPr>
                        <a:t>  최적 모델 선택</a:t>
                      </a:r>
                      <a:endParaRPr lang="en-US" altLang="ko-KR" sz="1000" b="1" kern="100" dirty="0">
                        <a:solidFill>
                          <a:schemeClr val="tx1"/>
                        </a:solidFill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624013"/>
                  </a:ext>
                </a:extLst>
              </a:tr>
            </a:tbl>
          </a:graphicData>
        </a:graphic>
      </p:graphicFrame>
      <p:sp>
        <p:nvSpPr>
          <p:cNvPr id="22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팀 구성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38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410534" y="813098"/>
            <a:ext cx="8984477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5"/>
            </a:pPr>
            <a:r>
              <a:rPr kumimoji="1" lang="ko-KR" altLang="en-US" sz="1600" b="1" dirty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팀 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구성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AB27502-9EA7-D8F8-4472-35BC7F8FD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189881"/>
              </p:ext>
            </p:extLst>
          </p:nvPr>
        </p:nvGraphicFramePr>
        <p:xfrm>
          <a:off x="530639" y="1314483"/>
          <a:ext cx="8871627" cy="5197202"/>
        </p:xfrm>
        <a:graphic>
          <a:graphicData uri="http://schemas.openxmlformats.org/drawingml/2006/table">
            <a:tbl>
              <a:tblPr firstRow="1" firstCol="1" bandRow="1"/>
              <a:tblGrid>
                <a:gridCol w="1536645">
                  <a:extLst>
                    <a:ext uri="{9D8B030D-6E8A-4147-A177-3AD203B41FA5}">
                      <a16:colId xmlns:a16="http://schemas.microsoft.com/office/drawing/2014/main" val="2500546130"/>
                    </a:ext>
                  </a:extLst>
                </a:gridCol>
                <a:gridCol w="1177158">
                  <a:extLst>
                    <a:ext uri="{9D8B030D-6E8A-4147-A177-3AD203B41FA5}">
                      <a16:colId xmlns:a16="http://schemas.microsoft.com/office/drawing/2014/main" val="1293683364"/>
                    </a:ext>
                  </a:extLst>
                </a:gridCol>
                <a:gridCol w="6157824">
                  <a:extLst>
                    <a:ext uri="{9D8B030D-6E8A-4147-A177-3AD203B41FA5}">
                      <a16:colId xmlns:a16="http://schemas.microsoft.com/office/drawing/2014/main" val="17534267"/>
                    </a:ext>
                  </a:extLst>
                </a:gridCol>
              </a:tblGrid>
              <a:tr h="682502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solidFill>
                            <a:srgbClr val="000000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훈련생</a:t>
                      </a:r>
                      <a:endParaRPr lang="ko-KR" sz="1200" b="1" kern="100" dirty="0">
                        <a:solidFill>
                          <a:srgbClr val="000000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주 역할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담당 업무</a:t>
                      </a:r>
                      <a:endParaRPr lang="ko-KR" sz="1200" b="1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568357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정하연</a:t>
                      </a:r>
                      <a:r>
                        <a:rPr lang="en-US" altLang="ko-KR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팀장</a:t>
                      </a:r>
                      <a:r>
                        <a:rPr lang="en-US" altLang="ko-KR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군집화</a:t>
                      </a:r>
                      <a:r>
                        <a:rPr lang="en-US" altLang="ko-KR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61</a:t>
                      </a: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모델링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각 건물 군집화 및 </a:t>
                      </a:r>
                      <a:r>
                        <a:rPr lang="en-US" altLang="ko-KR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학습 모델 생성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0031512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강하연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모델링</a:t>
                      </a:r>
                      <a:r>
                        <a:rPr lang="en-US" altLang="ko-KR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61</a:t>
                      </a: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데이터 전처리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전체 데이터 기반 모델링 및 </a:t>
                      </a:r>
                      <a:r>
                        <a:rPr lang="en-US" altLang="ko-KR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61</a:t>
                      </a: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데이터 전처리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958801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김지유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시각화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EDA </a:t>
                      </a: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분석 및 </a:t>
                      </a:r>
                      <a:r>
                        <a:rPr lang="ko-KR" altLang="en-US" sz="1200" b="0" kern="100" dirty="0" err="1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군집별</a:t>
                      </a:r>
                      <a:r>
                        <a:rPr lang="ko-KR" altLang="en-US" sz="1200" b="0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최적의 모델 탐색</a:t>
                      </a:r>
                      <a:endParaRPr lang="en-US" altLang="ko-KR" sz="1200" b="0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289055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박민서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PPT</a:t>
                      </a:r>
                      <a:r>
                        <a:rPr lang="en-US" altLang="ko-KR" sz="1200" b="1" kern="100" baseline="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1" kern="100" baseline="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제작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PPT 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제작 및 결론 도출 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589437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err="1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이채은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전체 데이터 모델링</a:t>
                      </a:r>
                      <a:r>
                        <a:rPr lang="en-US" altLang="ko-KR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61</a:t>
                      </a: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모델링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전체 데이터 </a:t>
                      </a:r>
                      <a:r>
                        <a:rPr lang="ko-KR" altLang="en-US" sz="1200" b="1" kern="100" dirty="0" err="1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건물별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학습 모델 개발</a:t>
                      </a: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외부 데이터 수집 및</a:t>
                      </a:r>
                      <a:r>
                        <a:rPr lang="en-US" altLang="ko-KR" sz="1200" b="1" kern="100" baseline="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61</a:t>
                      </a:r>
                      <a:r>
                        <a:rPr lang="ko-KR" altLang="en-US" sz="1200" b="1" kern="100" baseline="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번 건물 모델링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624013"/>
                  </a:ext>
                </a:extLst>
              </a:tr>
              <a:tr h="752450"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4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정재성</a:t>
                      </a:r>
                      <a:endParaRPr lang="ko-KR" sz="14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군집화</a:t>
                      </a:r>
                      <a:r>
                        <a:rPr lang="en-US" altLang="ko-KR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1" kern="100" dirty="0" smtClean="0"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모델링</a:t>
                      </a:r>
                      <a:endParaRPr lang="ko-KR" sz="1200" b="1" kern="100" dirty="0"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lnSpc>
                          <a:spcPct val="114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200" b="1" kern="100" dirty="0" err="1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결측치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보간</a:t>
                      </a:r>
                      <a:r>
                        <a:rPr lang="en-US" altLang="ko-KR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데이터 전처리 및 </a:t>
                      </a:r>
                      <a:r>
                        <a:rPr lang="ko-KR" altLang="en-US" sz="1200" b="1" kern="100" dirty="0" err="1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군집별</a:t>
                      </a:r>
                      <a:r>
                        <a:rPr lang="ko-KR" altLang="en-US" sz="1200" b="1" kern="100" dirty="0" smtClean="0">
                          <a:solidFill>
                            <a:schemeClr val="tx1"/>
                          </a:solidFill>
                          <a:effectLst/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  <a:cs typeface="Times New Roman" panose="02020603050405020304" pitchFamily="18" charset="0"/>
                        </a:rPr>
                        <a:t> 모델링</a:t>
                      </a:r>
                      <a:endParaRPr lang="en-US" altLang="ko-KR" sz="1200" b="1" kern="100" dirty="0">
                        <a:solidFill>
                          <a:schemeClr val="tx1"/>
                        </a:solidFill>
                        <a:effectLst/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5632100"/>
                  </a:ext>
                </a:extLst>
              </a:tr>
            </a:tbl>
          </a:graphicData>
        </a:graphic>
      </p:graphicFrame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1. </a:t>
            </a:r>
            <a:r>
              <a:rPr lang="ko-KR" altLang="en-US" sz="2000" b="1" kern="0" dirty="0">
                <a:solidFill>
                  <a:sysClr val="windowText" lastClr="000000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개요 및 팀 구성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9" name="직선 연결선 8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508250" y="2349500"/>
            <a:ext cx="990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1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8848" y="1786042"/>
            <a:ext cx="1341100" cy="86867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23" y="1793791"/>
            <a:ext cx="1341100" cy="868675"/>
          </a:xfrm>
          <a:prstGeom prst="rect">
            <a:avLst/>
          </a:prstGeom>
        </p:spPr>
      </p:pic>
      <p:graphicFrame>
        <p:nvGraphicFramePr>
          <p:cNvPr id="141" name="표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0573"/>
              </p:ext>
            </p:extLst>
          </p:nvPr>
        </p:nvGraphicFramePr>
        <p:xfrm>
          <a:off x="3452545" y="3936620"/>
          <a:ext cx="1346892" cy="1417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3446">
                  <a:extLst>
                    <a:ext uri="{9D8B030D-6E8A-4147-A177-3AD203B41FA5}">
                      <a16:colId xmlns:a16="http://schemas.microsoft.com/office/drawing/2014/main" val="509818050"/>
                    </a:ext>
                  </a:extLst>
                </a:gridCol>
                <a:gridCol w="673446">
                  <a:extLst>
                    <a:ext uri="{9D8B030D-6E8A-4147-A177-3AD203B41FA5}">
                      <a16:colId xmlns:a16="http://schemas.microsoft.com/office/drawing/2014/main" val="2353360756"/>
                    </a:ext>
                  </a:extLst>
                </a:gridCol>
              </a:tblGrid>
              <a:tr h="1814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Year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년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053"/>
                  </a:ext>
                </a:extLst>
              </a:tr>
              <a:tr h="188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Month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월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75606"/>
                  </a:ext>
                </a:extLst>
              </a:tr>
              <a:tr h="188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Day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94120"/>
                  </a:ext>
                </a:extLst>
              </a:tr>
              <a:tr h="281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Weekday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평일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0708"/>
                  </a:ext>
                </a:extLst>
              </a:tr>
              <a:tr h="2818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Weekend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주말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6513"/>
                  </a:ext>
                </a:extLst>
              </a:tr>
              <a:tr h="1883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Hour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시간</a:t>
                      </a:r>
                      <a:endParaRPr lang="en-US" altLang="ko-KR" sz="80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72637"/>
                  </a:ext>
                </a:extLst>
              </a:tr>
            </a:tbl>
          </a:graphicData>
        </a:graphic>
      </p:graphicFrame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49383" y="1318934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명세서</a:t>
            </a:r>
            <a:endParaRPr lang="en-US" altLang="ko-KR" sz="15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071310" y="759620"/>
            <a:ext cx="387492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/>
            </a:pP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현황 파악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5" y="1793791"/>
            <a:ext cx="1341100" cy="86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9391" y="2045776"/>
            <a:ext cx="1250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Train.csv</a:t>
            </a:r>
          </a:p>
          <a:p>
            <a:pPr algn="ctr"/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(1,224,000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864467" y="2053525"/>
            <a:ext cx="12506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Test.csv</a:t>
            </a:r>
          </a:p>
          <a:p>
            <a:pPr algn="ctr"/>
            <a:r>
              <a:rPr lang="en-US" altLang="ko-KR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90,720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89625" y="2069023"/>
            <a:ext cx="180555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submission.csv</a:t>
            </a:r>
          </a:p>
          <a:p>
            <a:pPr algn="ctr"/>
            <a:r>
              <a:rPr lang="en-US" altLang="ko-KR" sz="12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20,160</a:t>
            </a:r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</a:t>
            </a:r>
            <a:r>
              <a:rPr lang="en-US" altLang="ko-KR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0" name="object 36"/>
          <p:cNvSpPr/>
          <p:nvPr/>
        </p:nvSpPr>
        <p:spPr>
          <a:xfrm>
            <a:off x="8173312" y="2432083"/>
            <a:ext cx="692785" cy="370840"/>
          </a:xfrm>
          <a:custGeom>
            <a:avLst/>
            <a:gdLst/>
            <a:ahLst/>
            <a:cxnLst/>
            <a:rect l="l" t="t" r="r" b="b"/>
            <a:pathLst>
              <a:path w="692784" h="370839">
                <a:moveTo>
                  <a:pt x="109029" y="159905"/>
                </a:moveTo>
                <a:lnTo>
                  <a:pt x="11823" y="4762"/>
                </a:lnTo>
                <a:lnTo>
                  <a:pt x="8839" y="0"/>
                </a:lnTo>
                <a:lnTo>
                  <a:pt x="0" y="0"/>
                </a:lnTo>
                <a:lnTo>
                  <a:pt x="104609" y="166954"/>
                </a:lnTo>
                <a:lnTo>
                  <a:pt x="107416" y="162471"/>
                </a:lnTo>
                <a:lnTo>
                  <a:pt x="109029" y="159905"/>
                </a:lnTo>
                <a:close/>
              </a:path>
              <a:path w="692784" h="370839">
                <a:moveTo>
                  <a:pt x="692543" y="185293"/>
                </a:moveTo>
                <a:lnTo>
                  <a:pt x="576427" y="0"/>
                </a:lnTo>
                <a:lnTo>
                  <a:pt x="574027" y="0"/>
                </a:lnTo>
                <a:lnTo>
                  <a:pt x="674217" y="159905"/>
                </a:lnTo>
                <a:lnTo>
                  <a:pt x="672604" y="162471"/>
                </a:lnTo>
                <a:lnTo>
                  <a:pt x="669798" y="166954"/>
                </a:lnTo>
                <a:lnTo>
                  <a:pt x="561098" y="340436"/>
                </a:lnTo>
                <a:lnTo>
                  <a:pt x="30137" y="340436"/>
                </a:lnTo>
                <a:lnTo>
                  <a:pt x="24523" y="340436"/>
                </a:lnTo>
                <a:lnTo>
                  <a:pt x="18897" y="340436"/>
                </a:lnTo>
                <a:lnTo>
                  <a:pt x="0" y="370598"/>
                </a:lnTo>
                <a:lnTo>
                  <a:pt x="576427" y="370598"/>
                </a:lnTo>
                <a:lnTo>
                  <a:pt x="582383" y="361073"/>
                </a:lnTo>
                <a:lnTo>
                  <a:pt x="692543" y="185293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DB26530-230B-6AD5-F7CF-568AF839E081}"/>
              </a:ext>
            </a:extLst>
          </p:cNvPr>
          <p:cNvSpPr/>
          <p:nvPr/>
        </p:nvSpPr>
        <p:spPr>
          <a:xfrm>
            <a:off x="5006739" y="1322671"/>
            <a:ext cx="4210540" cy="348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구조도 </a:t>
            </a:r>
            <a:r>
              <a:rPr lang="en-US" altLang="ko-KR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분석 프레임워크</a:t>
            </a:r>
            <a:r>
              <a:rPr lang="en-US" altLang="ko-KR" sz="1500" b="1" dirty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030919" y="1697365"/>
            <a:ext cx="4280524" cy="534391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12700" marR="5080">
              <a:lnSpc>
                <a:spcPct val="121500"/>
              </a:lnSpc>
              <a:spcBef>
                <a:spcPts val="100"/>
              </a:spcBef>
              <a:tabLst>
                <a:tab pos="193675" algn="l"/>
              </a:tabLst>
            </a:pPr>
            <a:r>
              <a:rPr lang="en-US" altLang="ko-KR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Train(</a:t>
            </a:r>
            <a:r>
              <a:rPr lang="ko-KR" altLang="en-US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학습</a:t>
            </a:r>
            <a:r>
              <a:rPr lang="en-US" altLang="ko-KR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데이터와</a:t>
            </a:r>
            <a:r>
              <a:rPr lang="ko-KR" altLang="en-US" sz="1200" b="1" spc="25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Test(</a:t>
            </a:r>
            <a:r>
              <a:rPr lang="ko-KR" altLang="en-US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검증</a:t>
            </a:r>
            <a:r>
              <a:rPr lang="en-US" altLang="ko-KR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데이터를</a:t>
            </a:r>
            <a:r>
              <a:rPr lang="ko-KR" altLang="en-US" sz="1200" b="1" spc="254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</a:t>
            </a:r>
            <a:r>
              <a:rPr lang="ko-KR" altLang="en-US" sz="1200" b="1" spc="95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분석하여</a:t>
            </a:r>
            <a:r>
              <a:rPr lang="ko-KR" altLang="en-US" sz="1200" b="1" spc="254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</a:t>
            </a:r>
            <a:r>
              <a:rPr lang="ko-KR" altLang="en-US" sz="1200" b="1" spc="95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높은</a:t>
            </a:r>
            <a:r>
              <a:rPr lang="ko-KR" altLang="en-US" sz="1200" b="1" spc="254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</a:t>
            </a:r>
            <a:r>
              <a:rPr lang="ko-KR" altLang="en-US" sz="1200" b="1" spc="45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성</a:t>
            </a:r>
            <a:r>
              <a:rPr lang="ko-KR" altLang="en-US" sz="1200" b="1" spc="95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능의</a:t>
            </a:r>
            <a:r>
              <a:rPr lang="ko-KR" altLang="en-US" sz="1200" b="1" spc="170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전력사용량 </a:t>
            </a:r>
            <a:r>
              <a:rPr lang="ko-KR" altLang="en-US" sz="1200" b="1" spc="95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예측모델</a:t>
            </a:r>
            <a:r>
              <a:rPr lang="ko-KR" altLang="en-US" sz="1200" b="1" spc="175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 </a:t>
            </a:r>
            <a:r>
              <a:rPr lang="ko-KR" altLang="en-US" sz="1200" b="1" spc="7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Noto Sans CJK HK"/>
              </a:rPr>
              <a:t>생성</a:t>
            </a:r>
            <a:endParaRPr lang="ko-KR" altLang="en-US" sz="12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Noto Sans CJK HK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4" name="갈매기형 수장 83"/>
          <p:cNvSpPr/>
          <p:nvPr/>
        </p:nvSpPr>
        <p:spPr>
          <a:xfrm>
            <a:off x="5026178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확인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0" name="갈매기형 수장 89"/>
          <p:cNvSpPr/>
          <p:nvPr/>
        </p:nvSpPr>
        <p:spPr>
          <a:xfrm>
            <a:off x="5653859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탐색적 분석 </a:t>
            </a:r>
            <a:r>
              <a:rPr lang="en-US" altLang="ko-KR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(EDA)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1" name="갈매기형 수장 90"/>
          <p:cNvSpPr/>
          <p:nvPr/>
        </p:nvSpPr>
        <p:spPr>
          <a:xfrm>
            <a:off x="6289289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</a:t>
            </a:r>
            <a:endParaRPr lang="en-US" altLang="ko-KR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2" name="갈매기형 수장 91"/>
          <p:cNvSpPr/>
          <p:nvPr/>
        </p:nvSpPr>
        <p:spPr>
          <a:xfrm>
            <a:off x="6924720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피처</a:t>
            </a:r>
            <a:endParaRPr lang="en-US" altLang="ko-KR" sz="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엔지니어링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3" name="갈매기형 수장 92"/>
          <p:cNvSpPr/>
          <p:nvPr/>
        </p:nvSpPr>
        <p:spPr>
          <a:xfrm>
            <a:off x="7552401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endParaRPr lang="en-US" altLang="ko-KR" sz="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훈련</a:t>
            </a:r>
            <a:r>
              <a:rPr lang="en-US" altLang="ko-KR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검증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4" name="갈매기형 수장 93"/>
          <p:cNvSpPr/>
          <p:nvPr/>
        </p:nvSpPr>
        <p:spPr>
          <a:xfrm>
            <a:off x="8187832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endParaRPr lang="en-US" altLang="ko-KR" sz="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튜닝</a:t>
            </a:r>
            <a:r>
              <a:rPr lang="en-US" altLang="ko-KR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평가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5" name="갈매기형 수장 94"/>
          <p:cNvSpPr/>
          <p:nvPr/>
        </p:nvSpPr>
        <p:spPr>
          <a:xfrm>
            <a:off x="8823263" y="2364531"/>
            <a:ext cx="751688" cy="404193"/>
          </a:xfrm>
          <a:prstGeom prst="chevron">
            <a:avLst>
              <a:gd name="adj" fmla="val 38497"/>
            </a:avLst>
          </a:prstGeom>
          <a:gradFill>
            <a:gsLst>
              <a:gs pos="0">
                <a:schemeClr val="accent6">
                  <a:lumMod val="20000"/>
                  <a:lumOff val="80000"/>
                </a:schemeClr>
              </a:gs>
              <a:gs pos="50000">
                <a:srgbClr val="F6F6F6"/>
              </a:gs>
              <a:gs pos="100000">
                <a:schemeClr val="accent6">
                  <a:lumMod val="20000"/>
                  <a:lumOff val="80000"/>
                </a:schemeClr>
              </a:gs>
            </a:gsLst>
            <a:lin ang="5400000" scaled="1"/>
          </a:gra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모델</a:t>
            </a:r>
            <a:endParaRPr lang="en-US" altLang="ko-KR" sz="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선택</a:t>
            </a:r>
            <a:r>
              <a:rPr lang="en-US" altLang="ko-KR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6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활용</a:t>
            </a:r>
            <a:endParaRPr lang="ko-KR" altLang="en-US" sz="6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982114" y="2859298"/>
            <a:ext cx="4533064" cy="55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  <a:tabLst>
                <a:tab pos="185420" algn="l"/>
              </a:tabLst>
            </a:pPr>
            <a:r>
              <a:rPr lang="en-US" altLang="ko-KR" sz="1200" b="1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- </a:t>
            </a:r>
            <a:r>
              <a:rPr lang="ko-KR" altLang="en-US" sz="1200" b="1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학습 </a:t>
            </a:r>
            <a:r>
              <a:rPr lang="ko-KR" altLang="en-US" sz="1200" b="1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데이터</a:t>
            </a:r>
            <a:r>
              <a:rPr lang="en-US" altLang="ko-KR" sz="1200" b="1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:</a:t>
            </a:r>
            <a:r>
              <a:rPr lang="ko-KR" altLang="en-US" sz="1200" b="1" spc="120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 </a:t>
            </a:r>
            <a:r>
              <a:rPr lang="ko-KR" altLang="en-US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전력사용량</a:t>
            </a:r>
            <a:r>
              <a:rPr lang="en-US" altLang="ko-KR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, </a:t>
            </a:r>
            <a:r>
              <a:rPr lang="ko-KR" altLang="en-US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기온</a:t>
            </a:r>
            <a:r>
              <a:rPr lang="en-US" altLang="ko-KR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, </a:t>
            </a:r>
            <a:r>
              <a:rPr lang="ko-KR" altLang="en-US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풍속</a:t>
            </a:r>
            <a:r>
              <a:rPr lang="en-US" altLang="ko-KR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, </a:t>
            </a:r>
            <a:r>
              <a:rPr lang="ko-KR" altLang="en-US" sz="1200" b="1" spc="1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습도 </a:t>
            </a:r>
            <a:r>
              <a:rPr lang="ko-KR" altLang="en-US" sz="1200" b="1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등 </a:t>
            </a:r>
            <a:r>
              <a:rPr lang="ko-KR" altLang="en-US" sz="1200" b="1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변수</a:t>
            </a:r>
            <a:r>
              <a:rPr lang="ko-KR" altLang="en-US" sz="1200" b="1" spc="5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 </a:t>
            </a:r>
            <a:r>
              <a:rPr lang="ko-KR" altLang="en-US" sz="1200" b="1" spc="-25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존재</a:t>
            </a:r>
            <a:endParaRPr lang="ko-KR" altLang="en-US" sz="12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BM DoHyeon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185420" algn="l"/>
              </a:tabLst>
            </a:pPr>
            <a:r>
              <a:rPr lang="en-US" altLang="ko-KR" sz="1200" b="1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- </a:t>
            </a:r>
            <a:r>
              <a:rPr lang="ko-KR" altLang="en-US" sz="1200" b="1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검증</a:t>
            </a:r>
            <a:r>
              <a:rPr lang="ko-KR" altLang="en-US" sz="1200" b="1" spc="20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 </a:t>
            </a:r>
            <a:r>
              <a:rPr lang="ko-KR" altLang="en-US" sz="1200" b="1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BM DoHyeon"/>
              </a:rPr>
              <a:t>데이터</a:t>
            </a:r>
            <a:r>
              <a:rPr lang="en-US" altLang="ko-KR" sz="1200" b="1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:</a:t>
            </a:r>
            <a:r>
              <a:rPr lang="ko-KR" altLang="en-US" sz="1200" b="1" spc="135" dirty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 </a:t>
            </a:r>
            <a:r>
              <a:rPr lang="ko-KR" altLang="en-US" sz="1200" b="1" spc="135" dirty="0" smtClean="0">
                <a:solidFill>
                  <a:srgbClr val="3B3838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Carlito"/>
              </a:rPr>
              <a:t>전력사용량을 제외한 동일 변수 존재</a:t>
            </a:r>
            <a:endParaRPr lang="en-US" altLang="ko-KR" sz="1400" b="1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BM DoHyeo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8668" y="4448766"/>
            <a:ext cx="4805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탐색적 데이터 분석 시도 </a:t>
            </a:r>
            <a:r>
              <a:rPr lang="ko-KR" altLang="en-US" sz="1200" b="1" dirty="0">
                <a:solidFill>
                  <a:srgbClr val="3B3838"/>
                </a:solidFill>
                <a:latin typeface="Wingdings"/>
                <a:cs typeface="Wingdings"/>
              </a:rPr>
              <a:t></a:t>
            </a:r>
            <a:r>
              <a:rPr lang="ko-KR" altLang="en-US" sz="1200" b="1" spc="75" dirty="0">
                <a:solidFill>
                  <a:srgbClr val="3B3838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200" b="1" spc="75" dirty="0" smtClean="0">
                <a:solidFill>
                  <a:srgbClr val="3B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/>
              </a:rPr>
              <a:t>피처 엔지니어링 </a:t>
            </a:r>
            <a:r>
              <a:rPr lang="ko-KR" altLang="en-US" sz="1200" b="1" dirty="0">
                <a:solidFill>
                  <a:srgbClr val="3B3838"/>
                </a:solidFill>
                <a:latin typeface="Wingdings"/>
                <a:cs typeface="Wingdings"/>
              </a:rPr>
              <a:t></a:t>
            </a:r>
            <a:r>
              <a:rPr lang="ko-KR" altLang="en-US" sz="1200" b="1" spc="75" dirty="0">
                <a:solidFill>
                  <a:srgbClr val="3B3838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200" b="1" spc="75" dirty="0" smtClean="0">
                <a:solidFill>
                  <a:srgbClr val="3B3838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1200" b="1" spc="75" dirty="0" smtClean="0">
                <a:solidFill>
                  <a:srgbClr val="3B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Times New Roman"/>
              </a:rPr>
              <a:t>예측모델 생성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46311" y="3644232"/>
            <a:ext cx="152658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b="1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*</a:t>
            </a:r>
            <a:r>
              <a:rPr lang="ko-KR" altLang="en-US" sz="1300" b="1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파생 변수 생성</a:t>
            </a:r>
            <a:endParaRPr lang="en-US" altLang="ko-KR" sz="1300" b="1" dirty="0" smtClean="0">
              <a:solidFill>
                <a:srgbClr val="C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5093795" y="4697392"/>
            <a:ext cx="2162606" cy="62597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확보한 데이터를 통한</a:t>
            </a:r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200" b="1" dirty="0" err="1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보간 </a:t>
            </a:r>
            <a:endParaRPr lang="ko-KR" altLang="en-US" sz="12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7402331" y="4697392"/>
            <a:ext cx="2162606" cy="625978"/>
          </a:xfrm>
          <a:prstGeom prst="roundRect">
            <a:avLst>
              <a:gd name="adj" fmla="val 25333"/>
            </a:avLst>
          </a:prstGeom>
          <a:solidFill>
            <a:schemeClr val="accent6">
              <a:lumMod val="40000"/>
              <a:lumOff val="6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각 데이터간의 상관성 분석</a:t>
            </a:r>
            <a:endParaRPr lang="ko-KR" altLang="en-US" sz="12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122" name="직선 화살표 연결선 121"/>
          <p:cNvCxnSpPr/>
          <p:nvPr/>
        </p:nvCxnSpPr>
        <p:spPr>
          <a:xfrm flipV="1">
            <a:off x="3202221" y="3797202"/>
            <a:ext cx="273901" cy="7041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H="1" flipV="1">
            <a:off x="3207526" y="3793014"/>
            <a:ext cx="17310" cy="2291562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8" name="표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785749"/>
              </p:ext>
            </p:extLst>
          </p:nvPr>
        </p:nvGraphicFramePr>
        <p:xfrm>
          <a:off x="357314" y="2734567"/>
          <a:ext cx="2743458" cy="3603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729">
                  <a:extLst>
                    <a:ext uri="{9D8B030D-6E8A-4147-A177-3AD203B41FA5}">
                      <a16:colId xmlns:a16="http://schemas.microsoft.com/office/drawing/2014/main" val="509818050"/>
                    </a:ext>
                  </a:extLst>
                </a:gridCol>
                <a:gridCol w="1371729">
                  <a:extLst>
                    <a:ext uri="{9D8B030D-6E8A-4147-A177-3AD203B41FA5}">
                      <a16:colId xmlns:a16="http://schemas.microsoft.com/office/drawing/2014/main" val="2353360756"/>
                    </a:ext>
                  </a:extLst>
                </a:gridCol>
              </a:tblGrid>
              <a:tr h="29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num</a:t>
                      </a:r>
                      <a:r>
                        <a:rPr lang="en-US" altLang="ko-KR" sz="1050" baseline="0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각 건물의 건물 번호 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06053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power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전력사용량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(kWh)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5275606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temp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기온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°C)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94120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wind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풍속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(m/s)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0708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hum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습도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(%)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6513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강수량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(mm)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72637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sun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일조량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hr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7373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non_elec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비전기냉방시설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00602"/>
                  </a:ext>
                </a:extLst>
              </a:tr>
              <a:tr h="2972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solar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태양광시설보유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79872"/>
                  </a:ext>
                </a:extLst>
              </a:tr>
              <a:tr h="376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u="sng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date_time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날짜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69273"/>
                  </a:ext>
                </a:extLst>
              </a:tr>
            </a:tbl>
          </a:graphicData>
        </a:graphic>
      </p:graphicFrame>
      <p:sp>
        <p:nvSpPr>
          <p:cNvPr id="130" name="타원 129"/>
          <p:cNvSpPr/>
          <p:nvPr/>
        </p:nvSpPr>
        <p:spPr>
          <a:xfrm>
            <a:off x="2880223" y="6022514"/>
            <a:ext cx="124125" cy="12412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 flipH="1">
            <a:off x="2990150" y="6084576"/>
            <a:ext cx="234686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4878853" y="1318934"/>
            <a:ext cx="16325" cy="520052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  <a:alpha val="67000"/>
              </a:schemeClr>
            </a:solidFill>
            <a:prstDash val="solid"/>
          </a:ln>
          <a:effectLst/>
        </p:spPr>
      </p:cxnSp>
      <p:sp>
        <p:nvSpPr>
          <p:cNvPr id="149" name="AutoShape 18"/>
          <p:cNvSpPr>
            <a:spLocks noChangeArrowheads="1"/>
          </p:cNvSpPr>
          <p:nvPr/>
        </p:nvSpPr>
        <p:spPr bwMode="auto">
          <a:xfrm>
            <a:off x="7000167" y="3851161"/>
            <a:ext cx="609466" cy="625184"/>
          </a:xfrm>
          <a:prstGeom prst="downArrow">
            <a:avLst>
              <a:gd name="adj1" fmla="val 51111"/>
              <a:gd name="adj2" fmla="val 47662"/>
            </a:avLst>
          </a:prstGeom>
          <a:gradFill rotWithShape="1">
            <a:gsLst>
              <a:gs pos="0">
                <a:srgbClr val="FFFFFF"/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2">
                <a:lumMod val="90000"/>
              </a:schemeClr>
            </a:solidFill>
          </a:ln>
          <a:effectLst/>
          <a:extLst/>
        </p:spPr>
        <p:txBody>
          <a:bodyPr vert="eaVert" wrap="none" tIns="18000" anchor="ctr"/>
          <a:lstStyle>
            <a:lvl1pPr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defRPr sz="1400" b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520700" indent="-166688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•"/>
              <a:defRPr sz="14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2pPr>
            <a:lvl3pPr marL="831850" indent="-120650" defTabSz="785813" eaLnBrk="0" hangingPunct="0">
              <a:spcBef>
                <a:spcPct val="45000"/>
              </a:spcBef>
              <a:buClr>
                <a:srgbClr val="990000"/>
              </a:buClr>
              <a:buSzPct val="100000"/>
              <a:buChar char="-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3pPr>
            <a:lvl4pPr marL="1241425" indent="-187325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4pPr>
            <a:lvl5pPr marL="1533525" indent="-101600" defTabSz="785813" eaLnBrk="0" hangingPunct="0">
              <a:spcBef>
                <a:spcPct val="20000"/>
              </a:spcBef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5pPr>
            <a:lvl6pPr marL="19907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6pPr>
            <a:lvl7pPr marL="24479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7pPr>
            <a:lvl8pPr marL="29051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8pPr>
            <a:lvl9pPr marL="3362325" indent="-101600" defTabSz="78581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Arial" pitchFamily="34" charset="0"/>
                <a:ea typeface="가는각진제목체" pitchFamily="18" charset="-127"/>
              </a:defRPr>
            </a:lvl9pPr>
          </a:lstStyle>
          <a:p>
            <a:pPr algn="ctr" latinLnBrk="0">
              <a:spcBef>
                <a:spcPct val="0"/>
              </a:spcBef>
              <a:buClrTx/>
              <a:buSzTx/>
              <a:defRPr/>
            </a:pPr>
            <a:endParaRPr lang="en-US" altLang="ko-KR" sz="1050" kern="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2" name="직선 연결선 151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177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2613325" y="6243738"/>
            <a:ext cx="1221441" cy="175626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724794" y="2559061"/>
            <a:ext cx="1221441" cy="175626"/>
          </a:xfrm>
          <a:prstGeom prst="rect">
            <a:avLst/>
          </a:prstGeom>
          <a:solidFill>
            <a:srgbClr val="FFFF99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5077942" y="1314649"/>
            <a:ext cx="4596548" cy="3504474"/>
          </a:xfrm>
          <a:prstGeom prst="roundRect">
            <a:avLst>
              <a:gd name="adj" fmla="val 7356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49383" y="1318934"/>
            <a:ext cx="4210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altLang="ko-KR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test</a:t>
            </a:r>
            <a:r>
              <a:rPr lang="ko-KR" altLang="en-US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</a:t>
            </a:r>
            <a:r>
              <a:rPr lang="ko-KR" altLang="en-US" sz="1500" b="1" dirty="0" err="1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결측치</a:t>
            </a:r>
            <a:r>
              <a:rPr lang="ko-KR" altLang="en-US" sz="1500" b="1" dirty="0" smtClean="0">
                <a:solidFill>
                  <a:prstClr val="black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개수 확인 </a:t>
            </a:r>
            <a:endParaRPr lang="en-US" altLang="ko-KR" sz="1500" b="1" dirty="0">
              <a:solidFill>
                <a:prstClr val="black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30578" y="4477791"/>
            <a:ext cx="4210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lvl="1" indent="-180975">
              <a:lnSpc>
                <a:spcPct val="120000"/>
              </a:lnSpc>
              <a:spcBef>
                <a:spcPts val="1200"/>
              </a:spcBef>
              <a:spcAft>
                <a:spcPts val="600"/>
              </a:spcAft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ko-KR" altLang="en-US" sz="1500" b="1" dirty="0" err="1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결측치</a:t>
            </a:r>
            <a:r>
              <a:rPr lang="ko-KR" altLang="en-US" sz="1500" b="1" dirty="0" smtClean="0">
                <a:solidFill>
                  <a:srgbClr val="C0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보간</a:t>
            </a:r>
            <a:endParaRPr lang="en-US" altLang="ko-KR" sz="1500" b="1" dirty="0">
              <a:solidFill>
                <a:srgbClr val="C000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405909" y="4979887"/>
            <a:ext cx="4250629" cy="360735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 </a:t>
            </a:r>
            <a:r>
              <a:rPr lang="ko-KR" altLang="en-US" sz="1400" b="1" dirty="0" err="1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비전기냉방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태양광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불규칙적 값 존재</a:t>
            </a:r>
            <a:endParaRPr lang="en-US" altLang="ko-KR" sz="11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5392" y="5437262"/>
            <a:ext cx="40190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데이터로 건물 별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비전기냉방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태양광 보유 여부 파악</a:t>
            </a: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200" b="1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데이터를 이용하여 건물 별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비전기냉방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및 태양광 </a:t>
            </a:r>
            <a:r>
              <a:rPr lang="ko-KR" altLang="en-US" sz="1200" b="1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보유 여부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추출 후 </a:t>
            </a:r>
            <a:r>
              <a:rPr lang="en-US" altLang="ko-KR" sz="1200" b="1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test </a:t>
            </a:r>
            <a:r>
              <a:rPr lang="ko-KR" altLang="en-US" sz="1200" b="1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데이터에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보간</a:t>
            </a:r>
            <a:endParaRPr lang="ko-KR" altLang="en-US" sz="12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270109" y="1401648"/>
            <a:ext cx="4250629" cy="360735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2.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: 6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 간격 값 존재</a:t>
            </a:r>
            <a:endParaRPr lang="en-US" altLang="ko-KR" sz="1100" b="1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85889" y="1600363"/>
            <a:ext cx="401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강수량 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다수의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(83.33%)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 인해 일반적인             선형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보간법이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아닌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en-US" altLang="ko-KR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quadratic(2</a:t>
            </a:r>
            <a:r>
              <a:rPr lang="ko-KR" altLang="en-US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</a:t>
            </a:r>
            <a:r>
              <a:rPr lang="en-US" altLang="ko-KR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보간법</a:t>
            </a:r>
            <a:r>
              <a:rPr lang="ko-KR" altLang="en-US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</a:t>
            </a: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 startAt="2"/>
            </a:pP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train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데이터의 강수량도 선형이 아닌                     </a:t>
            </a:r>
            <a:r>
              <a:rPr lang="en-US" altLang="ko-KR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</a:t>
            </a:r>
            <a:r>
              <a:rPr lang="ko-KR" altLang="en-US" sz="1200" b="1" dirty="0" smtClean="0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차 함수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형태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638" y="2734686"/>
            <a:ext cx="4270300" cy="1997858"/>
          </a:xfrm>
          <a:prstGeom prst="rect">
            <a:avLst/>
          </a:prstGeom>
        </p:spPr>
      </p:pic>
      <p:sp>
        <p:nvSpPr>
          <p:cNvPr id="51" name="모서리가 둥근 직사각형 50"/>
          <p:cNvSpPr/>
          <p:nvPr/>
        </p:nvSpPr>
        <p:spPr>
          <a:xfrm>
            <a:off x="5253386" y="4956845"/>
            <a:ext cx="4250629" cy="360735"/>
          </a:xfrm>
          <a:prstGeom prst="roundRect">
            <a:avLst>
              <a:gd name="adj" fmla="val 25333"/>
            </a:avLst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3.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풍속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습도</a:t>
            </a:r>
            <a:r>
              <a:rPr lang="en-US" altLang="ko-KR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일조량 </a:t>
            </a:r>
            <a:r>
              <a:rPr lang="en-US" altLang="ko-KR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3</a:t>
            </a:r>
            <a:r>
              <a:rPr lang="ko-KR" altLang="en-US" sz="1400" b="1" dirty="0" smtClean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시간 간격 값 존재</a:t>
            </a:r>
            <a:endParaRPr lang="en-US" altLang="ko-KR" sz="11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endParaRPr lang="en-US" altLang="ko-KR" sz="1200" b="1" dirty="0" smtClean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95149" y="5332824"/>
            <a:ext cx="4019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온도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풍속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습도 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선형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보간법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사용</a:t>
            </a: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200" b="1" dirty="0" smtClean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일조량의 범위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 ~ 3 </a:t>
            </a:r>
          </a:p>
          <a:p>
            <a:r>
              <a:rPr lang="en-US" altLang="ko-KR" sz="1200" b="1" dirty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( train 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데이터의 일조량의 범위 </a:t>
            </a:r>
            <a:r>
              <a:rPr lang="en-US" altLang="ko-KR" sz="1200" b="1" dirty="0" smtClean="0">
                <a:solidFill>
                  <a:srgbClr val="0000CC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 ~ 1</a:t>
            </a:r>
            <a:r>
              <a:rPr lang="en-US" altLang="ko-KR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</a:p>
          <a:p>
            <a:endParaRPr lang="en-US" altLang="ko-KR" sz="1200" b="1" dirty="0">
              <a:solidFill>
                <a:srgbClr val="3A3838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28600" indent="-228600">
              <a:buFont typeface="+mj-ea"/>
              <a:buAutoNum type="circleNumDbPlain" startAt="3"/>
            </a:pP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일조량만 </a:t>
            </a:r>
            <a:r>
              <a:rPr lang="en-US" altLang="ko-KR" sz="1200" b="1" dirty="0" err="1">
                <a:solidFill>
                  <a:srgbClr val="C0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MinMaxScaler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적용 후 </a:t>
            </a:r>
            <a:r>
              <a:rPr lang="ko-KR" altLang="en-US" sz="1200" b="1" dirty="0" err="1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결측치</a:t>
            </a:r>
            <a:r>
              <a:rPr lang="ko-KR" altLang="en-US" sz="1200" b="1" dirty="0" smtClean="0">
                <a:solidFill>
                  <a:srgbClr val="3A3838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보간  </a:t>
            </a:r>
            <a:endParaRPr lang="ko-KR" altLang="en-US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310208"/>
              </p:ext>
            </p:extLst>
          </p:nvPr>
        </p:nvGraphicFramePr>
        <p:xfrm>
          <a:off x="579474" y="1781582"/>
          <a:ext cx="3984988" cy="225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2494">
                  <a:extLst>
                    <a:ext uri="{9D8B030D-6E8A-4147-A177-3AD203B41FA5}">
                      <a16:colId xmlns:a16="http://schemas.microsoft.com/office/drawing/2014/main" val="509818050"/>
                    </a:ext>
                  </a:extLst>
                </a:gridCol>
                <a:gridCol w="1992494">
                  <a:extLst>
                    <a:ext uri="{9D8B030D-6E8A-4147-A177-3AD203B41FA5}">
                      <a16:colId xmlns:a16="http://schemas.microsoft.com/office/drawing/2014/main" val="2353360756"/>
                    </a:ext>
                  </a:extLst>
                </a:gridCol>
              </a:tblGrid>
              <a:tr h="30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temp(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온도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6720(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개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294120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wind(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풍속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460708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hum(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습도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896513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prec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강수량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8400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772637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sun(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일조량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6720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8173732"/>
                  </a:ext>
                </a:extLst>
              </a:tr>
              <a:tr h="4294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non_elec</a:t>
                      </a:r>
                      <a:endParaRPr lang="en-US" altLang="ko-KR" sz="1050" b="1" dirty="0" smtClean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(</a:t>
                      </a:r>
                      <a:r>
                        <a:rPr lang="ko-KR" altLang="en-US" sz="1050" b="1" dirty="0" err="1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비전기냉방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7784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00602"/>
                  </a:ext>
                </a:extLst>
              </a:tr>
              <a:tr h="276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solar(</a:t>
                      </a:r>
                      <a:r>
                        <a:rPr lang="ko-KR" altLang="en-US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태양광</a:t>
                      </a: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 smtClean="0">
                          <a:solidFill>
                            <a:schemeClr val="tx1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8456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7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679872"/>
                  </a:ext>
                </a:extLst>
              </a:tr>
            </a:tbl>
          </a:graphicData>
        </a:graphic>
      </p:graphicFrame>
      <p:sp>
        <p:nvSpPr>
          <p:cNvPr id="58" name="Title 2"/>
          <p:cNvSpPr>
            <a:spLocks noGrp="1"/>
          </p:cNvSpPr>
          <p:nvPr>
            <p:ph type="title"/>
          </p:nvPr>
        </p:nvSpPr>
        <p:spPr>
          <a:xfrm>
            <a:off x="345512" y="209756"/>
            <a:ext cx="9049500" cy="360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</a:t>
            </a:r>
            <a:r>
              <a:rPr lang="ko-KR" altLang="en-US" dirty="0" smtClean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데이터 전처리</a:t>
            </a:r>
            <a:endParaRPr lang="en-US" altLang="ko-KR" dirty="0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071310" y="759620"/>
            <a:ext cx="3874925" cy="36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romanUcPeriod" startAt="2"/>
            </a:pPr>
            <a:r>
              <a:rPr kumimoji="1" lang="ko-KR" altLang="en-US" sz="1600" b="1" dirty="0" err="1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결측치</a:t>
            </a:r>
            <a:r>
              <a:rPr kumimoji="1" lang="ko-KR" altLang="en-US" sz="1600" b="1" dirty="0" smtClean="0">
                <a:solidFill>
                  <a:prstClr val="black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파악 및 보간</a:t>
            </a:r>
            <a:endParaRPr kumimoji="1" lang="ko-KR" altLang="en-US" sz="1600" b="1" dirty="0">
              <a:solidFill>
                <a:prstClr val="black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4920733" y="1318934"/>
            <a:ext cx="16325" cy="5200529"/>
          </a:xfrm>
          <a:prstGeom prst="line">
            <a:avLst/>
          </a:prstGeom>
          <a:noFill/>
          <a:ln w="12700" cap="flat" cmpd="sng" algn="ctr">
            <a:solidFill>
              <a:schemeClr val="bg1">
                <a:lumMod val="85000"/>
                <a:alpha val="67000"/>
              </a:schemeClr>
            </a:solidFill>
            <a:prstDash val="solid"/>
          </a:ln>
          <a:effectLst/>
        </p:spPr>
      </p:cxnSp>
      <p:cxnSp>
        <p:nvCxnSpPr>
          <p:cNvPr id="65" name="직선 연결선 64"/>
          <p:cNvCxnSpPr>
            <a:cxnSpLocks/>
          </p:cNvCxnSpPr>
          <p:nvPr/>
        </p:nvCxnSpPr>
        <p:spPr>
          <a:xfrm>
            <a:off x="410534" y="1139022"/>
            <a:ext cx="9111838" cy="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6" name="모서리가 둥근 직사각형 65"/>
          <p:cNvSpPr/>
          <p:nvPr/>
        </p:nvSpPr>
        <p:spPr>
          <a:xfrm>
            <a:off x="226220" y="4883512"/>
            <a:ext cx="4596548" cy="1714030"/>
          </a:xfrm>
          <a:prstGeom prst="roundRect">
            <a:avLst>
              <a:gd name="adj" fmla="val 13872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>
            <a:off x="5049504" y="4883512"/>
            <a:ext cx="4624985" cy="1714030"/>
          </a:xfrm>
          <a:prstGeom prst="roundRect">
            <a:avLst>
              <a:gd name="adj" fmla="val 12805"/>
            </a:avLst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uHdqTTBEkSKkZdYkg2.Qw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4465</TotalTime>
  <Words>4668</Words>
  <Application>Microsoft Office PowerPoint</Application>
  <PresentationFormat>A4 용지(210x297mm)</PresentationFormat>
  <Paragraphs>1152</Paragraphs>
  <Slides>48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6" baseType="lpstr">
      <vt:lpstr>Arial</vt:lpstr>
      <vt:lpstr>Calibri</vt:lpstr>
      <vt:lpstr>Carlito</vt:lpstr>
      <vt:lpstr>에스코어 드림 8 Heavy</vt:lpstr>
      <vt:lpstr>Noto Sans CJK HK</vt:lpstr>
      <vt:lpstr>에스코어 드림 7 ExtraBold</vt:lpstr>
      <vt:lpstr>Times New Roman</vt:lpstr>
      <vt:lpstr>BM DoHyeon</vt:lpstr>
      <vt:lpstr>Calibri Light</vt:lpstr>
      <vt:lpstr>Arial Black</vt:lpstr>
      <vt:lpstr>에스코어 드림 5 Medium</vt:lpstr>
      <vt:lpstr>ui-sans-serif</vt:lpstr>
      <vt:lpstr>맑은 고딕</vt:lpstr>
      <vt:lpstr>Noto Sans Symbols</vt:lpstr>
      <vt:lpstr>에스코어 드림 4 Regular</vt:lpstr>
      <vt:lpstr>에스코어 드림 6 Bold</vt:lpstr>
      <vt:lpstr>Wingdings</vt:lpstr>
      <vt:lpstr>Office 테마</vt:lpstr>
      <vt:lpstr>PowerPoint 프레젠테이션</vt:lpstr>
      <vt:lpstr>0. 목차</vt:lpstr>
      <vt:lpstr>1. 프로젝트 개요 및 팀 구성</vt:lpstr>
      <vt:lpstr>1. 프로젝트 개요 및 팀 구성</vt:lpstr>
      <vt:lpstr>1. 프로젝트 개요 및 팀 구성</vt:lpstr>
      <vt:lpstr>1. 프로젝트 개요 및 팀 구성</vt:lpstr>
      <vt:lpstr>1. 프로젝트 개요 및 팀 구성</vt:lpstr>
      <vt:lpstr>2. 데이터 전처리</vt:lpstr>
      <vt:lpstr>2. 데이터 전처리</vt:lpstr>
      <vt:lpstr>3. 탐색적 분석 (EDA) - 기초 통계 분석  </vt:lpstr>
      <vt:lpstr>3. 탐색적 분석 (EDA) – 기초 통계 분석 </vt:lpstr>
      <vt:lpstr>3. 탐색적 분석 (EDA) - 기초 통계 분석  </vt:lpstr>
      <vt:lpstr>3. 탐색적 분석 (EDA) – 시계열 분석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4. 군집화 </vt:lpstr>
      <vt:lpstr>5. 모델 학습 및 선택</vt:lpstr>
      <vt:lpstr>5. 모델 학습 및 선택</vt:lpstr>
      <vt:lpstr>5. 모델 학습 및 선택</vt:lpstr>
      <vt:lpstr>5. 모델 학습 및 선택</vt:lpstr>
      <vt:lpstr>6. 61번 건물 (추가 데이터) 분석</vt:lpstr>
      <vt:lpstr>6. 61번 건물 (추가 데이터) 분석</vt:lpstr>
      <vt:lpstr>6. 61번 건물 (추가 데이터) 분석</vt:lpstr>
      <vt:lpstr>6. 61번 건물 (추가 데이터) 분석</vt:lpstr>
      <vt:lpstr>6. 61번 건물 (추가 데이터) 분석</vt:lpstr>
      <vt:lpstr>6. 61번 건물 (추가 데이터) 분석</vt:lpstr>
      <vt:lpstr>6. 61번 건물 (추가 데이터) 분석</vt:lpstr>
      <vt:lpstr>7. 과제 요약 및 자체 평가 의견</vt:lpstr>
      <vt:lpstr>7. 과제 요약 및 자체 평가 의견</vt:lpstr>
      <vt:lpstr>PowerPoint 프레젠테이션</vt:lpstr>
      <vt:lpstr>여러가지 참조사항 </vt:lpstr>
      <vt:lpstr>PowerPoint 프레젠테이션</vt:lpstr>
      <vt:lpstr>2. 비즈니스 요구사항</vt:lpstr>
      <vt:lpstr>2. 비즈니스 요구사항</vt:lpstr>
      <vt:lpstr>2. 비즈니스 요구사항</vt:lpstr>
      <vt:lpstr>3. 탐색적 분석 (EDA) – 시계열 분석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233</cp:revision>
  <dcterms:modified xsi:type="dcterms:W3CDTF">2024-05-30T23:27:23Z</dcterms:modified>
</cp:coreProperties>
</file>